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8" r:id="rId2"/>
    <p:sldId id="354" r:id="rId3"/>
    <p:sldId id="268" r:id="rId4"/>
    <p:sldId id="377" r:id="rId5"/>
    <p:sldId id="344" r:id="rId6"/>
    <p:sldId id="345" r:id="rId7"/>
    <p:sldId id="346" r:id="rId8"/>
    <p:sldId id="355" r:id="rId9"/>
    <p:sldId id="360" r:id="rId10"/>
    <p:sldId id="358" r:id="rId11"/>
    <p:sldId id="368" r:id="rId12"/>
    <p:sldId id="348" r:id="rId13"/>
    <p:sldId id="364" r:id="rId14"/>
    <p:sldId id="365" r:id="rId15"/>
    <p:sldId id="292" r:id="rId16"/>
    <p:sldId id="362" r:id="rId17"/>
    <p:sldId id="369" r:id="rId18"/>
    <p:sldId id="370" r:id="rId19"/>
    <p:sldId id="371" r:id="rId20"/>
    <p:sldId id="372" r:id="rId21"/>
    <p:sldId id="351" r:id="rId22"/>
    <p:sldId id="366" r:id="rId23"/>
    <p:sldId id="373" r:id="rId24"/>
    <p:sldId id="374" r:id="rId25"/>
    <p:sldId id="375" r:id="rId26"/>
    <p:sldId id="376" r:id="rId27"/>
    <p:sldId id="350" r:id="rId28"/>
    <p:sldId id="367" r:id="rId29"/>
    <p:sldId id="32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3" autoAdjust="0"/>
    <p:restoredTop sz="78456" autoAdjust="0"/>
  </p:normalViewPr>
  <p:slideViewPr>
    <p:cSldViewPr snapToGrid="0">
      <p:cViewPr>
        <p:scale>
          <a:sx n="75" d="100"/>
          <a:sy n="75" d="100"/>
        </p:scale>
        <p:origin x="5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1361912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611334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PID</a:t>
            </a:r>
            <a:r>
              <a:rPr lang="zh-CN" altLang="zh-CN" sz="1200" kern="1200" dirty="0">
                <a:solidFill>
                  <a:schemeClr val="tx1"/>
                </a:solidFill>
                <a:effectLst/>
                <a:latin typeface="+mn-lt"/>
                <a:ea typeface="+mn-ea"/>
                <a:cs typeface="+mn-cs"/>
              </a:rPr>
              <a:t>控制广泛应用于工程应用领域，具有不依赖模型、算法简单等优点，但在进行参数调节时需要大量时间</a:t>
            </a:r>
            <a:r>
              <a:rPr lang="zh-CN" altLang="en-US" sz="1200" kern="1200" dirty="0">
                <a:solidFill>
                  <a:schemeClr val="tx1"/>
                </a:solidFill>
                <a:effectLst/>
                <a:latin typeface="+mn-lt"/>
                <a:ea typeface="+mn-ea"/>
                <a:cs typeface="+mn-cs"/>
              </a:rPr>
              <a:t>，且无法实现最优控制</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模糊控制是一种基于规则的控制算法，无需建立精准的数学模型，该算法简单应用广泛；根据决策规则设计，有较强的容错能力；鲁棒性强，</a:t>
            </a:r>
            <a:r>
              <a:rPr lang="zh-CN" altLang="zh-CN" sz="1200" b="1" kern="1200" dirty="0">
                <a:solidFill>
                  <a:schemeClr val="tx1"/>
                </a:solidFill>
                <a:effectLst/>
                <a:latin typeface="+mn-lt"/>
                <a:ea typeface="+mn-ea"/>
                <a:cs typeface="+mn-cs"/>
              </a:rPr>
              <a:t>参数变化对系统的影响能力减小</a:t>
            </a:r>
            <a:r>
              <a:rPr lang="zh-CN" altLang="zh-CN" sz="1200" kern="1200" dirty="0">
                <a:solidFill>
                  <a:schemeClr val="tx1"/>
                </a:solidFill>
                <a:effectLst/>
                <a:latin typeface="+mn-lt"/>
                <a:ea typeface="+mn-ea"/>
                <a:cs typeface="+mn-cs"/>
              </a:rPr>
              <a:t>，广泛用于非线性系统；</a:t>
            </a:r>
            <a:r>
              <a:rPr lang="zh-CN" altLang="zh-CN" sz="1200" b="1" kern="1200" dirty="0">
                <a:solidFill>
                  <a:schemeClr val="tx1"/>
                </a:solidFill>
                <a:effectLst/>
                <a:latin typeface="+mn-lt"/>
                <a:ea typeface="+mn-ea"/>
                <a:cs typeface="+mn-cs"/>
              </a:rPr>
              <a:t>对系统进行简单的模糊处理将导致系统控制精度较低且动态特性差等问题</a:t>
            </a:r>
            <a:endParaRPr lang="en-US" altLang="zh-CN" sz="1200" b="1" kern="1200" dirty="0">
              <a:solidFill>
                <a:schemeClr val="tx1"/>
              </a:solidFill>
              <a:effectLst/>
              <a:latin typeface="+mn-lt"/>
              <a:ea typeface="+mn-ea"/>
              <a:cs typeface="+mn-cs"/>
            </a:endParaRPr>
          </a:p>
          <a:p>
            <a:endParaRPr lang="zh-CN" altLang="en-US" b="1"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魔术公式轮胎模型，运用三角函数对试验数据进行拟合，据此得到轮胎的侧向力、纵向力、回正力矩等与滑移率、车辆侧偏角之间的关系</a:t>
            </a:r>
            <a:r>
              <a:rPr lang="zh-CN" altLang="en-US" sz="1200" kern="1200" dirty="0">
                <a:solidFill>
                  <a:schemeClr val="tx1"/>
                </a:solidFill>
                <a:effectLst/>
                <a:latin typeface="+mn-lt"/>
                <a:ea typeface="+mn-ea"/>
                <a:cs typeface="+mn-cs"/>
              </a:rPr>
              <a:t>，一般形式为：</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301470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1523493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由于本文</a:t>
            </a:r>
            <a:r>
              <a:rPr lang="zh-CN" altLang="en-US" sz="1200" kern="1200" dirty="0">
                <a:solidFill>
                  <a:schemeClr val="tx1"/>
                </a:solidFill>
                <a:effectLst/>
                <a:latin typeface="+mn-lt"/>
                <a:ea typeface="+mn-ea"/>
                <a:cs typeface="+mn-cs"/>
              </a:rPr>
              <a:t>没有</a:t>
            </a:r>
            <a:r>
              <a:rPr lang="zh-CN" altLang="zh-CN" sz="1200" kern="1200" dirty="0">
                <a:solidFill>
                  <a:schemeClr val="tx1"/>
                </a:solidFill>
                <a:effectLst/>
                <a:latin typeface="+mn-lt"/>
                <a:ea typeface="+mn-ea"/>
                <a:cs typeface="+mn-cs"/>
              </a:rPr>
              <a:t>将质心侧偏角、轮胎侧偏角、横向加速度作为系统状态量，因此在控制过程中需要利用已知状态量计算和预测。因此为满足上述约束关系，统一用输出量约束表示。</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第一项是</a:t>
            </a:r>
            <a:r>
              <a:rPr lang="zh-CN" altLang="en-US" sz="1200" kern="1200" dirty="0">
                <a:solidFill>
                  <a:schemeClr val="tx1"/>
                </a:solidFill>
                <a:effectLst/>
                <a:latin typeface="+mn-lt"/>
                <a:ea typeface="+mn-ea"/>
                <a:cs typeface="+mn-cs"/>
              </a:rPr>
              <a:t>反应</a:t>
            </a:r>
            <a:r>
              <a:rPr lang="zh-CN" altLang="zh-CN" sz="1200" kern="1200" dirty="0">
                <a:solidFill>
                  <a:schemeClr val="tx1"/>
                </a:solidFill>
                <a:effectLst/>
                <a:latin typeface="+mn-lt"/>
                <a:ea typeface="+mn-ea"/>
                <a:cs typeface="+mn-cs"/>
              </a:rPr>
              <a:t>预测时域内实际输出量与参考值之差，反映控制系统对参考轨迹的快速跟踪能力；第二项反映的是在控制时域内系统对控制增量的约束能力，即系统的平稳性；第三项为系统加入的松弛因子，防止系统出现无可行解的情况。</a:t>
            </a:r>
          </a:p>
          <a:p>
            <a:endParaRPr lang="en-US" altLang="zh-CN"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3105709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282580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在基于模型预测控制的轨迹跟踪控制器设计过程中，不仅需要考虑跟踪精度，还需考虑控制器的跟踪稳定性。因此，本文选择曲率变化较大的双移线轨迹</a:t>
            </a:r>
            <a:r>
              <a:rPr lang="en-US"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，验证控制器对于车速、路面附着系数的适应性。</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低中高三种车速条件下，期望轨迹与实际轨迹均能较好贴合，但实际输出值与参考值之间的误差随着车速的增加而增大。证明了本文设计的轨迹跟踪控制器对于不同车速具有良好的适应性，但随着初始车速的增加，轨迹跟踪控制器的性能会有所下降。</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2701859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可以看出当路面摩擦因数为</a:t>
            </a:r>
            <a:r>
              <a:rPr lang="en-US" altLang="zh-CN" dirty="0"/>
              <a:t>0.85</a:t>
            </a:r>
            <a:r>
              <a:rPr lang="zh-CN" altLang="en-US" dirty="0"/>
              <a:t>时，控制器能够精确跟踪参考轨迹；当路面摩擦因数为</a:t>
            </a:r>
            <a:r>
              <a:rPr lang="en-US" altLang="zh-CN" dirty="0"/>
              <a:t>0.4</a:t>
            </a:r>
            <a:r>
              <a:rPr lang="zh-CN" altLang="en-US" dirty="0"/>
              <a:t>时，实际轨迹与参考轨迹间误差较大，但偏差值在可接受范围。因此证明，轨迹跟踪控制器对于不同附着条件具有良好的适应性，但是控制效果会随着附着条件的下降而降低。</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324909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相对于</a:t>
            </a:r>
            <a:r>
              <a:rPr lang="en-US" altLang="zh-CN" sz="1200" kern="1200" dirty="0" err="1">
                <a:solidFill>
                  <a:schemeClr val="tx1"/>
                </a:solidFill>
                <a:effectLst/>
                <a:latin typeface="+mn-lt"/>
                <a:ea typeface="+mn-ea"/>
                <a:cs typeface="+mn-cs"/>
              </a:rPr>
              <a:t>Carsim</a:t>
            </a:r>
            <a:r>
              <a:rPr lang="zh-CN" altLang="zh-CN" sz="1200" kern="1200" dirty="0">
                <a:solidFill>
                  <a:schemeClr val="tx1"/>
                </a:solidFill>
                <a:effectLst/>
                <a:latin typeface="+mn-lt"/>
                <a:ea typeface="+mn-ea"/>
                <a:cs typeface="+mn-cs"/>
              </a:rPr>
              <a:t>等仿真软件，</a:t>
            </a:r>
            <a:r>
              <a:rPr lang="en-US" altLang="zh-CN" sz="1200" kern="1200" dirty="0" err="1">
                <a:solidFill>
                  <a:schemeClr val="tx1"/>
                </a:solidFill>
                <a:effectLst/>
                <a:latin typeface="+mn-lt"/>
                <a:ea typeface="+mn-ea"/>
                <a:cs typeface="+mn-cs"/>
              </a:rPr>
              <a:t>Prescan</a:t>
            </a:r>
            <a:r>
              <a:rPr lang="zh-CN" altLang="zh-CN" sz="1200" kern="1200" dirty="0">
                <a:solidFill>
                  <a:schemeClr val="tx1"/>
                </a:solidFill>
                <a:effectLst/>
                <a:latin typeface="+mn-lt"/>
                <a:ea typeface="+mn-ea"/>
                <a:cs typeface="+mn-cs"/>
              </a:rPr>
              <a:t>中可以快速搭建所需交通场景，并在</a:t>
            </a:r>
            <a:r>
              <a:rPr lang="en-US" altLang="zh-CN" sz="1200" kern="1200" dirty="0">
                <a:solidFill>
                  <a:schemeClr val="tx1"/>
                </a:solidFill>
                <a:effectLst/>
                <a:latin typeface="+mn-lt"/>
                <a:ea typeface="+mn-ea"/>
                <a:cs typeface="+mn-cs"/>
              </a:rPr>
              <a:t>Simulink</a:t>
            </a:r>
            <a:r>
              <a:rPr lang="zh-CN" altLang="zh-CN" sz="1200" kern="1200" dirty="0">
                <a:solidFill>
                  <a:schemeClr val="tx1"/>
                </a:solidFill>
                <a:effectLst/>
                <a:latin typeface="+mn-lt"/>
                <a:ea typeface="+mn-ea"/>
                <a:cs typeface="+mn-cs"/>
              </a:rPr>
              <a:t>中生成相应的车辆、行人、传感器等控制模块。</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29</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2018</a:t>
            </a:r>
            <a:r>
              <a:rPr lang="zh-CN" altLang="en-US" baseline="0" dirty="0"/>
              <a:t>年谷歌智能车安全报告中指出，智能车实现</a:t>
            </a:r>
            <a:r>
              <a:rPr lang="en-US" altLang="zh-CN" baseline="0" dirty="0"/>
              <a:t>L4</a:t>
            </a:r>
            <a:r>
              <a:rPr lang="zh-CN" altLang="en-US" baseline="0" dirty="0"/>
              <a:t>级别甚至更高水平的智能化，需要解决这四个问题。问题一、二、三、四，这对应智能车研究领域中的四个问题。本文也是对第三个问题进行研究，为智能车决策控制奠定基础。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并将其与贝叶斯滤波器、马尔卡夫网络，卡尔曼滤波或者贝叶斯网络等模型结合起来，将当前状态传播到未来状态做预测。在基于深度学习的轨迹预测方法中，根据是否考虑智能体之间的交互影响，可将其划分为单轨迹预测模型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1907955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a:t>《</a:t>
            </a:r>
            <a:r>
              <a:rPr lang="en-US" altLang="zh-CN" dirty="0" err="1"/>
              <a:t>Autocar</a:t>
            </a:r>
            <a:r>
              <a:rPr lang="zh-CN" altLang="en-US" dirty="0"/>
              <a:t>对于不同轿车在高附着系数路面上的车辆制动实验数据，通过最小二乘法对试验数据进行拟合，得到的车辆制动距离公式，</a:t>
            </a:r>
            <a:r>
              <a:rPr lang="en-US" altLang="zh-CN" dirty="0" err="1"/>
              <a:t>us</a:t>
            </a:r>
            <a:r>
              <a:rPr lang="en-US" altLang="zh-CN" sz="1200" kern="1200" dirty="0" err="1">
                <a:solidFill>
                  <a:schemeClr val="tx1"/>
                </a:solidFill>
                <a:effectLst/>
                <a:latin typeface="+mn-lt"/>
                <a:ea typeface="+mn-ea"/>
                <a:cs typeface="+mn-cs"/>
              </a:rPr>
              <a:t>为制动的起始速度</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考虑到车辆的行车安全性，车辆停车后应距车道线一段距离，本文取</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米</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上式可以看出两车间的最小安全距离与两车间纵向相对加速度、相对速度以及并道时间有关。</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350118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当相对速度大于零时，安全边缘线为一条斜率为换道时间的曲线，由于纵向速度调整时间为</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，当相对速度小于零时，安全边缘曲线为一条斜率为临界碰撞时间的曲线。</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加速度</a:t>
            </a:r>
            <a:r>
              <a:rPr lang="en-US" altLang="zh-CN" sz="1200" kern="1200" dirty="0" err="1">
                <a:solidFill>
                  <a:schemeClr val="tx1"/>
                </a:solidFill>
                <a:effectLst/>
                <a:latin typeface="+mn-lt"/>
                <a:ea typeface="+mn-ea"/>
                <a:cs typeface="+mn-cs"/>
              </a:rPr>
              <a:t>越大，换道车辆能够更加快速的进入安全区域，换道安全性越高，但为保证乘客的乘车舒适性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加速度</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必须小于保证乘客舒适性的加速度最大值</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每个</a:t>
            </a:r>
            <a:r>
              <a:rPr lang="zh-CN" altLang="en-US" sz="1200" kern="1200" dirty="0">
                <a:solidFill>
                  <a:schemeClr val="tx1"/>
                </a:solidFill>
                <a:effectLst/>
                <a:latin typeface="+mn-lt"/>
                <a:ea typeface="+mn-ea"/>
                <a:cs typeface="+mn-cs"/>
              </a:rPr>
              <a:t>加速度</a:t>
            </a:r>
            <a:r>
              <a:rPr lang="en-US" altLang="zh-CN" sz="1200" kern="1200" dirty="0" err="1">
                <a:solidFill>
                  <a:schemeClr val="tx1"/>
                </a:solidFill>
                <a:effectLst/>
                <a:latin typeface="+mn-lt"/>
                <a:ea typeface="+mn-ea"/>
                <a:cs typeface="+mn-cs"/>
              </a:rPr>
              <a:t>对应</a:t>
            </a:r>
            <a:r>
              <a:rPr lang="zh-CN" altLang="en-US" sz="1200" kern="1200" dirty="0">
                <a:solidFill>
                  <a:schemeClr val="tx1"/>
                </a:solidFill>
                <a:effectLst/>
                <a:latin typeface="+mn-lt"/>
                <a:ea typeface="+mn-ea"/>
                <a:cs typeface="+mn-cs"/>
              </a:rPr>
              <a:t>的速度调整时间</a:t>
            </a:r>
            <a:r>
              <a:rPr lang="en-US" altLang="zh-CN" sz="1200" kern="1200" dirty="0" err="1">
                <a:solidFill>
                  <a:schemeClr val="tx1"/>
                </a:solidFill>
                <a:effectLst/>
                <a:latin typeface="+mn-lt"/>
                <a:ea typeface="+mn-ea"/>
                <a:cs typeface="+mn-cs"/>
              </a:rPr>
              <a:t>最小值取决于曲线图和安全边缘线的交点</a:t>
            </a:r>
            <a:r>
              <a:rPr lang="en-US"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2799070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2021/5/27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2021/5/27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2021/5/27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wmf"/><Relationship Id="rId5" Type="http://schemas.openxmlformats.org/officeDocument/2006/relationships/oleObject" Target="../embeddings/oleObject6.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9.bin"/><Relationship Id="rId7" Type="http://schemas.openxmlformats.org/officeDocument/2006/relationships/package" Target="../embeddings/Microsoft_Visio___1.vsdx"/><Relationship Id="rId12" Type="http://schemas.openxmlformats.org/officeDocument/2006/relationships/image" Target="../media/image35.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wmf"/><Relationship Id="rId11" Type="http://schemas.openxmlformats.org/officeDocument/2006/relationships/oleObject" Target="../embeddings/oleObject12.bin"/><Relationship Id="rId5" Type="http://schemas.openxmlformats.org/officeDocument/2006/relationships/oleObject" Target="../embeddings/oleObject10.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43.wmf"/><Relationship Id="rId3" Type="http://schemas.openxmlformats.org/officeDocument/2006/relationships/notesSlide" Target="../notesSlides/notesSlide16.xml"/><Relationship Id="rId7" Type="http://schemas.openxmlformats.org/officeDocument/2006/relationships/image" Target="../media/image40.wmf"/><Relationship Id="rId12"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oleObject" Target="../embeddings/oleObject14.bin"/><Relationship Id="rId11" Type="http://schemas.openxmlformats.org/officeDocument/2006/relationships/image" Target="../media/image42.wmf"/><Relationship Id="rId5" Type="http://schemas.openxmlformats.org/officeDocument/2006/relationships/image" Target="../media/image39.emf"/><Relationship Id="rId10" Type="http://schemas.openxmlformats.org/officeDocument/2006/relationships/oleObject" Target="../embeddings/oleObject16.bin"/><Relationship Id="rId4" Type="http://schemas.openxmlformats.org/officeDocument/2006/relationships/package" Target="../embeddings/Microsoft_Visio___2.vsdx"/><Relationship Id="rId9" Type="http://schemas.openxmlformats.org/officeDocument/2006/relationships/image" Target="../media/image41.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44.wmf"/><Relationship Id="rId4" Type="http://schemas.openxmlformats.org/officeDocument/2006/relationships/oleObject" Target="../embeddings/oleObject18.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45.png"/><Relationship Id="rId7" Type="http://schemas.openxmlformats.org/officeDocument/2006/relationships/image" Target="../media/image47.wm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oleObject" Target="../embeddings/oleObject19.bin"/><Relationship Id="rId5" Type="http://schemas.openxmlformats.org/officeDocument/2006/relationships/image" Target="../media/image46.emf"/><Relationship Id="rId4" Type="http://schemas.openxmlformats.org/officeDocument/2006/relationships/package" Target="../embeddings/Microsoft_Visio___3.vsdx"/><Relationship Id="rId9" Type="http://schemas.openxmlformats.org/officeDocument/2006/relationships/image" Target="../media/image48.wmf"/></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tmp"/></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7.emf"/><Relationship Id="rId7" Type="http://schemas.openxmlformats.org/officeDocument/2006/relationships/image" Target="../media/image19.w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oleObject" Target="../embeddings/oleObject2.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0.wm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并道轨迹规划算法对比</a:t>
            </a: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2467109033"/>
              </p:ext>
            </p:extLst>
          </p:nvPr>
        </p:nvGraphicFramePr>
        <p:xfrm>
          <a:off x="1202846" y="1930087"/>
          <a:ext cx="10031370" cy="3926048"/>
        </p:xfrm>
        <a:graphic>
          <a:graphicData uri="http://schemas.openxmlformats.org/drawingml/2006/table">
            <a:tbl>
              <a:tblPr firstRow="1" bandRow="1">
                <a:tableStyleId>{5C22544A-7EE6-4342-B048-85BDC9FD1C3A}</a:tableStyleId>
              </a:tblPr>
              <a:tblGrid>
                <a:gridCol w="2380609">
                  <a:extLst>
                    <a:ext uri="{9D8B030D-6E8A-4147-A177-3AD203B41FA5}">
                      <a16:colId xmlns:a16="http://schemas.microsoft.com/office/drawing/2014/main" val="20000"/>
                    </a:ext>
                  </a:extLst>
                </a:gridCol>
                <a:gridCol w="2743201">
                  <a:extLst>
                    <a:ext uri="{9D8B030D-6E8A-4147-A177-3AD203B41FA5}">
                      <a16:colId xmlns:a16="http://schemas.microsoft.com/office/drawing/2014/main" val="20001"/>
                    </a:ext>
                  </a:extLst>
                </a:gridCol>
                <a:gridCol w="1879134">
                  <a:extLst>
                    <a:ext uri="{9D8B030D-6E8A-4147-A177-3AD203B41FA5}">
                      <a16:colId xmlns:a16="http://schemas.microsoft.com/office/drawing/2014/main" val="20002"/>
                    </a:ext>
                  </a:extLst>
                </a:gridCol>
                <a:gridCol w="3028426">
                  <a:extLst>
                    <a:ext uri="{9D8B030D-6E8A-4147-A177-3AD203B41FA5}">
                      <a16:colId xmlns:a16="http://schemas.microsoft.com/office/drawing/2014/main" val="20003"/>
                    </a:ext>
                  </a:extLst>
                </a:gridCol>
              </a:tblGrid>
              <a:tr h="327109">
                <a:tc>
                  <a:txBody>
                    <a:bodyPr/>
                    <a:lstStyle/>
                    <a:p>
                      <a:pPr algn="ctr"/>
                      <a:r>
                        <a:rPr lang="zh-CN" altLang="en-US" baseline="0" dirty="0">
                          <a:latin typeface="Times New Roman" panose="02020603050405020304" pitchFamily="18" charset="0"/>
                          <a:ea typeface="楷体" panose="02010609060101010101" pitchFamily="49" charset="-122"/>
                        </a:rPr>
                        <a:t>轨迹规划方法</a:t>
                      </a:r>
                    </a:p>
                  </a:txBody>
                  <a:tcPr/>
                </a:tc>
                <a:tc>
                  <a:txBody>
                    <a:bodyPr/>
                    <a:lstStyle/>
                    <a:p>
                      <a:pPr algn="ctr"/>
                      <a:r>
                        <a:rPr lang="zh-CN" altLang="en-US" baseline="0" dirty="0">
                          <a:latin typeface="Times New Roman" panose="02020603050405020304" pitchFamily="18" charset="0"/>
                          <a:ea typeface="楷体" panose="02010609060101010101" pitchFamily="49" charset="-122"/>
                        </a:rPr>
                        <a:t>轨迹函数</a:t>
                      </a:r>
                    </a:p>
                  </a:txBody>
                  <a:tcPr/>
                </a:tc>
                <a:tc>
                  <a:txBody>
                    <a:bodyPr/>
                    <a:lstStyle/>
                    <a:p>
                      <a:pPr algn="ctr"/>
                      <a:r>
                        <a:rPr lang="zh-CN" altLang="en-US" baseline="0" dirty="0">
                          <a:latin typeface="Times New Roman" panose="02020603050405020304" pitchFamily="18" charset="0"/>
                          <a:ea typeface="楷体" panose="02010609060101010101" pitchFamily="49" charset="-122"/>
                        </a:rPr>
                        <a:t>优点</a:t>
                      </a:r>
                    </a:p>
                  </a:txBody>
                  <a:tcPr/>
                </a:tc>
                <a:tc>
                  <a:txBody>
                    <a:bodyPr/>
                    <a:lstStyle/>
                    <a:p>
                      <a:pPr algn="ctr"/>
                      <a:r>
                        <a:rPr lang="zh-CN" altLang="en-US" baseline="0" dirty="0">
                          <a:latin typeface="Times New Roman" panose="02020603050405020304" pitchFamily="18" charset="0"/>
                          <a:ea typeface="楷体" panose="02010609060101010101" pitchFamily="49" charset="-122"/>
                        </a:rPr>
                        <a:t>缺点</a:t>
                      </a:r>
                    </a:p>
                  </a:txBody>
                  <a:tcPr/>
                </a:tc>
                <a:extLst>
                  <a:ext uri="{0D108BD9-81ED-4DB2-BD59-A6C34878D82A}">
                    <a16:rowId xmlns:a16="http://schemas.microsoft.com/office/drawing/2014/main" val="10000"/>
                  </a:ext>
                </a:extLst>
              </a:tr>
              <a:tr h="800310">
                <a:tc>
                  <a:txBody>
                    <a:bodyPr/>
                    <a:lstStyle/>
                    <a:p>
                      <a:pPr algn="ctr"/>
                      <a:r>
                        <a:rPr lang="zh-CN" altLang="en-US" baseline="0" dirty="0">
                          <a:latin typeface="Times New Roman" panose="02020603050405020304" pitchFamily="18" charset="0"/>
                          <a:ea typeface="楷体" panose="02010609060101010101" pitchFamily="49" charset="-122"/>
                        </a:rPr>
                        <a:t>正弦并道轨迹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算法简单、计算量小</a:t>
                      </a:r>
                    </a:p>
                  </a:txBody>
                  <a:tcPr anchor="ctr"/>
                </a:tc>
                <a:tc>
                  <a:txBody>
                    <a:bodyPr/>
                    <a:lstStyle/>
                    <a:p>
                      <a:pPr algn="just"/>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横向加速度的起始值不为</a:t>
                      </a:r>
                      <a:r>
                        <a:rPr lang="en-US" altLang="zh-CN" sz="1800" kern="1200" baseline="0" dirty="0">
                          <a:solidFill>
                            <a:schemeClr val="dk1"/>
                          </a:solidFill>
                          <a:effectLst/>
                          <a:latin typeface="Times New Roman" panose="02020603050405020304" pitchFamily="18" charset="0"/>
                          <a:ea typeface="楷体" panose="02010609060101010101" pitchFamily="49" charset="-122"/>
                          <a:cs typeface="+mn-cs"/>
                        </a:rPr>
                        <a:t>0</a:t>
                      </a:r>
                      <a:endParaRPr lang="zh-CN" altLang="en-US"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1"/>
                  </a:ext>
                </a:extLst>
              </a:tr>
              <a:tr h="872455">
                <a:tc>
                  <a:txBody>
                    <a:bodyPr/>
                    <a:lstStyle/>
                    <a:p>
                      <a:pPr algn="ctr"/>
                      <a:r>
                        <a:rPr lang="zh-CN" altLang="en-US" baseline="0" dirty="0">
                          <a:latin typeface="Times New Roman" panose="02020603050405020304" pitchFamily="18" charset="0"/>
                          <a:ea typeface="楷体" panose="02010609060101010101" pitchFamily="49" charset="-122"/>
                        </a:rPr>
                        <a:t>圆弧并道轨迹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所需换道时间最短，换道过程中安全性高</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横向加速度未加限制，圆弧端点处横向加速度存在突变，控制难度较大</a:t>
                      </a:r>
                    </a:p>
                  </a:txBody>
                  <a:tcPr anchor="ctr"/>
                </a:tc>
                <a:extLst>
                  <a:ext uri="{0D108BD9-81ED-4DB2-BD59-A6C34878D82A}">
                    <a16:rowId xmlns:a16="http://schemas.microsoft.com/office/drawing/2014/main" val="10002"/>
                  </a:ext>
                </a:extLst>
              </a:tr>
              <a:tr h="822121">
                <a:tc>
                  <a:txBody>
                    <a:bodyPr/>
                    <a:lstStyle/>
                    <a:p>
                      <a:pPr algn="ctr"/>
                      <a:r>
                        <a:rPr lang="zh-CN" altLang="en-US" baseline="0" dirty="0">
                          <a:latin typeface="Times New Roman" panose="02020603050405020304" pitchFamily="18" charset="0"/>
                          <a:ea typeface="楷体" panose="02010609060101010101" pitchFamily="49" charset="-122"/>
                        </a:rPr>
                        <a:t>三次多项式并道轨迹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sz="1800" kern="1200" baseline="0" dirty="0">
                          <a:solidFill>
                            <a:schemeClr val="dk1"/>
                          </a:solidFill>
                          <a:effectLst/>
                          <a:latin typeface="Times New Roman" panose="02020603050405020304" pitchFamily="18" charset="0"/>
                          <a:ea typeface="楷体" panose="02010609060101010101" pitchFamily="49" charset="-122"/>
                          <a:cs typeface="+mn-cs"/>
                        </a:rPr>
                        <a:t>计算</a:t>
                      </a:r>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过程简单，位置、速度曲线变化连续</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横向加速度初始值不为</a:t>
                      </a:r>
                      <a:r>
                        <a:rPr lang="en-US" altLang="zh-CN" baseline="0" dirty="0">
                          <a:latin typeface="Times New Roman" panose="02020603050405020304" pitchFamily="18" charset="0"/>
                          <a:ea typeface="楷体" panose="02010609060101010101" pitchFamily="49" charset="-122"/>
                        </a:rPr>
                        <a:t>0</a:t>
                      </a:r>
                      <a:r>
                        <a:rPr lang="zh-CN" altLang="en-US" baseline="0" dirty="0">
                          <a:latin typeface="Times New Roman" panose="02020603050405020304" pitchFamily="18" charset="0"/>
                          <a:ea typeface="楷体" panose="02010609060101010101" pitchFamily="49" charset="-122"/>
                        </a:rPr>
                        <a:t>，且变化不连续</a:t>
                      </a:r>
                    </a:p>
                  </a:txBody>
                  <a:tcPr anchor="ctr"/>
                </a:tc>
                <a:extLst>
                  <a:ext uri="{0D108BD9-81ED-4DB2-BD59-A6C34878D82A}">
                    <a16:rowId xmlns:a16="http://schemas.microsoft.com/office/drawing/2014/main" val="10003"/>
                  </a:ext>
                </a:extLst>
              </a:tr>
              <a:tr h="931178">
                <a:tc>
                  <a:txBody>
                    <a:bodyPr/>
                    <a:lstStyle/>
                    <a:p>
                      <a:pPr algn="ctr"/>
                      <a:r>
                        <a:rPr lang="zh-CN" altLang="en-US" baseline="0" dirty="0">
                          <a:latin typeface="Times New Roman" panose="02020603050405020304" pitchFamily="18" charset="0"/>
                          <a:ea typeface="楷体" panose="02010609060101010101" pitchFamily="49" charset="-122"/>
                        </a:rPr>
                        <a:t>五次多项式并道轨迹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计算量小，</a:t>
                      </a:r>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速度、加速度曲线变化连续</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ctr"/>
                      <a:r>
                        <a:rPr lang="en-US" altLang="zh-CN" baseline="0" dirty="0">
                          <a:latin typeface="Times New Roman" panose="02020603050405020304" pitchFamily="18" charset="0"/>
                          <a:ea typeface="楷体" panose="02010609060101010101" pitchFamily="49" charset="-122"/>
                        </a:rPr>
                        <a:t>——</a:t>
                      </a:r>
                      <a:endParaRPr lang="zh-CN" altLang="en-US"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4"/>
                  </a:ext>
                </a:extLst>
              </a:tr>
            </a:tbl>
          </a:graphicData>
        </a:graphic>
      </p:graphicFrame>
      <p:sp>
        <p:nvSpPr>
          <p:cNvPr id="4"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45635111"/>
              </p:ext>
            </p:extLst>
          </p:nvPr>
        </p:nvGraphicFramePr>
        <p:xfrm>
          <a:off x="3923937" y="2375823"/>
          <a:ext cx="2133600" cy="790575"/>
        </p:xfrm>
        <a:graphic>
          <a:graphicData uri="http://schemas.openxmlformats.org/presentationml/2006/ole">
            <mc:AlternateContent xmlns:mc="http://schemas.openxmlformats.org/markup-compatibility/2006">
              <mc:Choice xmlns:v="urn:schemas-microsoft-com:vml" Requires="v">
                <p:oleObj name="Equation" r:id="rId3" imgW="2133600" imgH="787400" progId="Equation.DSMT4">
                  <p:embed/>
                </p:oleObj>
              </mc:Choice>
              <mc:Fallback>
                <p:oleObj name="Equation" r:id="rId3" imgW="2133600" imgH="787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37" y="2375823"/>
                        <a:ext cx="213360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6245797"/>
              </p:ext>
            </p:extLst>
          </p:nvPr>
        </p:nvGraphicFramePr>
        <p:xfrm>
          <a:off x="3607065" y="3497241"/>
          <a:ext cx="2717800" cy="257175"/>
        </p:xfrm>
        <a:graphic>
          <a:graphicData uri="http://schemas.openxmlformats.org/presentationml/2006/ole">
            <mc:AlternateContent xmlns:mc="http://schemas.openxmlformats.org/markup-compatibility/2006">
              <mc:Choice xmlns:v="urn:schemas-microsoft-com:vml" Requires="v">
                <p:oleObj name="Equation" r:id="rId5" imgW="2717640" imgH="253800" progId="Equation.DSMT4">
                  <p:embed/>
                </p:oleObj>
              </mc:Choice>
              <mc:Fallback>
                <p:oleObj name="Equation" r:id="rId5" imgW="2717640" imgH="253800" progId="Equation.DSMT4">
                  <p:embed/>
                  <p:pic>
                    <p:nvPicPr>
                      <p:cNvPr id="0" name="Object 6"/>
                      <p:cNvPicPr>
                        <a:picLocks noChangeAspect="1" noChangeArrowheads="1"/>
                      </p:cNvPicPr>
                      <p:nvPr/>
                    </p:nvPicPr>
                    <p:blipFill>
                      <a:blip r:embed="rId6"/>
                      <a:srcRect/>
                      <a:stretch>
                        <a:fillRect/>
                      </a:stretch>
                    </p:blipFill>
                    <p:spPr bwMode="auto">
                      <a:xfrm>
                        <a:off x="3607065" y="3497241"/>
                        <a:ext cx="2717800"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095457584"/>
              </p:ext>
            </p:extLst>
          </p:nvPr>
        </p:nvGraphicFramePr>
        <p:xfrm>
          <a:off x="4002905" y="4176311"/>
          <a:ext cx="1676400" cy="504825"/>
        </p:xfrm>
        <a:graphic>
          <a:graphicData uri="http://schemas.openxmlformats.org/presentationml/2006/ole">
            <mc:AlternateContent xmlns:mc="http://schemas.openxmlformats.org/markup-compatibility/2006">
              <mc:Choice xmlns:v="urn:schemas-microsoft-com:vml" Requires="v">
                <p:oleObj name="Equation" r:id="rId7" imgW="1676400" imgH="508000" progId="Equation.DSMT4">
                  <p:embed/>
                </p:oleObj>
              </mc:Choice>
              <mc:Fallback>
                <p:oleObj name="Equation" r:id="rId7" imgW="1676400" imgH="5080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2905" y="4176311"/>
                        <a:ext cx="16764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177643173"/>
              </p:ext>
            </p:extLst>
          </p:nvPr>
        </p:nvGraphicFramePr>
        <p:xfrm>
          <a:off x="3734458" y="4981654"/>
          <a:ext cx="2447925" cy="533400"/>
        </p:xfrm>
        <a:graphic>
          <a:graphicData uri="http://schemas.openxmlformats.org/presentationml/2006/ole">
            <mc:AlternateContent xmlns:mc="http://schemas.openxmlformats.org/markup-compatibility/2006">
              <mc:Choice xmlns:v="urn:schemas-microsoft-com:vml" Requires="v">
                <p:oleObj name="Equation" r:id="rId9" imgW="2450037" imgH="533169" progId="Equation.DSMT4">
                  <p:embed/>
                </p:oleObj>
              </mc:Choice>
              <mc:Fallback>
                <p:oleObj name="Equation" r:id="rId9" imgW="2450037" imgH="533169"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4458" y="4981654"/>
                        <a:ext cx="24479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5" name="组合 24"/>
          <p:cNvGrpSpPr/>
          <p:nvPr/>
        </p:nvGrpSpPr>
        <p:grpSpPr>
          <a:xfrm>
            <a:off x="386195" y="131117"/>
            <a:ext cx="563775" cy="563774"/>
            <a:chOff x="2405755" y="2364444"/>
            <a:chExt cx="1713834" cy="1713832"/>
          </a:xfrm>
        </p:grpSpPr>
        <p:sp>
          <p:nvSpPr>
            <p:cNvPr id="26" name="椭圆 25"/>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7" name="椭圆 26"/>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8"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矩形 12"/>
          <p:cNvSpPr/>
          <p:nvPr/>
        </p:nvSpPr>
        <p:spPr>
          <a:xfrm>
            <a:off x="1145664" y="1144698"/>
            <a:ext cx="10300101" cy="737189"/>
          </a:xfrm>
          <a:prstGeom prst="rect">
            <a:avLst/>
          </a:prstGeom>
        </p:spPr>
        <p:txBody>
          <a:bodyPr wrap="square">
            <a:spAutoFit/>
          </a:bodyPr>
          <a:lstStyle/>
          <a:p>
            <a:pPr indent="457200">
              <a:lnSpc>
                <a:spcPct val="125000"/>
              </a:lnSpc>
            </a:pPr>
            <a:r>
              <a:rPr lang="zh-CN" altLang="zh-CN" dirty="0">
                <a:latin typeface="楷体" panose="02010609060101010101" pitchFamily="49" charset="-122"/>
                <a:ea typeface="楷体" panose="02010609060101010101" pitchFamily="49" charset="-122"/>
                <a:cs typeface="宋体" panose="02010600030101010101" pitchFamily="2" charset="-122"/>
              </a:rPr>
              <a:t>本章假设车辆在并道过程中车辆纵向匀速行驶，分别比较了正弦、圆弧、三次多项式、五次多项式等轨迹规划方法。</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89006074"/>
      </p:ext>
    </p:extLst>
  </p:cSld>
  <p:clrMapOvr>
    <a:masterClrMapping/>
  </p:clrMapOvr>
  <mc:AlternateContent xmlns:mc="http://schemas.openxmlformats.org/markup-compatibility/2006" xmlns:p14="http://schemas.microsoft.com/office/powerpoint/2010/main">
    <mc:Choice Requires="p14">
      <p:transition p14:dur="0" advTm="40129"/>
    </mc:Choice>
    <mc:Fallback xmlns="">
      <p:transition advTm="4012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206332"/>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五次多项式并道轨迹</a:t>
            </a:r>
          </a:p>
        </p:txBody>
      </p:sp>
      <p:sp>
        <p:nvSpPr>
          <p:cNvPr id="12" name="矩形 11"/>
          <p:cNvSpPr/>
          <p:nvPr/>
        </p:nvSpPr>
        <p:spPr>
          <a:xfrm>
            <a:off x="7073"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grpSp>
        <p:nvGrpSpPr>
          <p:cNvPr id="23" name="组合 22"/>
          <p:cNvGrpSpPr/>
          <p:nvPr/>
        </p:nvGrpSpPr>
        <p:grpSpPr>
          <a:xfrm>
            <a:off x="386195" y="131117"/>
            <a:ext cx="563775" cy="563774"/>
            <a:chOff x="2405755" y="2364444"/>
            <a:chExt cx="1713834" cy="1713832"/>
          </a:xfrm>
        </p:grpSpPr>
        <p:sp>
          <p:nvSpPr>
            <p:cNvPr id="24" name="椭圆 23"/>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6"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4" name="图片 32"/>
          <p:cNvPicPr>
            <a:picLocks noChangeAspect="1" noChangeArrowheads="1"/>
          </p:cNvPicPr>
          <p:nvPr/>
        </p:nvPicPr>
        <p:blipFill>
          <a:blip r:embed="rId3">
            <a:extLst>
              <a:ext uri="{28A0092B-C50C-407E-A947-70E740481C1C}">
                <a14:useLocalDpi xmlns:a14="http://schemas.microsoft.com/office/drawing/2010/main" val="0"/>
              </a:ext>
            </a:extLst>
          </a:blip>
          <a:srcRect r="51485"/>
          <a:stretch>
            <a:fillRect/>
          </a:stretch>
        </p:blipFill>
        <p:spPr bwMode="auto">
          <a:xfrm>
            <a:off x="1119636" y="1559251"/>
            <a:ext cx="2858017" cy="253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2"/>
          <p:cNvSpPr txBox="1"/>
          <p:nvPr/>
        </p:nvSpPr>
        <p:spPr>
          <a:xfrm>
            <a:off x="1699680" y="4057613"/>
            <a:ext cx="2358737" cy="296151"/>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）横向位移变化曲线</a:t>
            </a:r>
          </a:p>
        </p:txBody>
      </p:sp>
      <p:sp>
        <p:nvSpPr>
          <p:cNvPr id="36" name="矩形 30"/>
          <p:cNvSpPr>
            <a:spLocks noChangeArrowheads="1"/>
          </p:cNvSpPr>
          <p:nvPr/>
        </p:nvSpPr>
        <p:spPr bwMode="auto">
          <a:xfrm>
            <a:off x="1400585" y="5007611"/>
            <a:ext cx="9390830" cy="1162985"/>
          </a:xfrm>
          <a:prstGeom prst="rect">
            <a:avLst/>
          </a:prstGeom>
          <a:noFill/>
          <a:ln w="9525">
            <a:noFill/>
            <a:miter lim="800000"/>
            <a:headEnd/>
            <a:tailEnd/>
          </a:ln>
        </p:spPr>
        <p:txBody>
          <a:bodyPr wrap="square" lIns="48362" tIns="24181" rIns="48362" bIns="24181">
            <a:spAutoFit/>
          </a:bodyPr>
          <a:lstStyle/>
          <a:p>
            <a:r>
              <a:rPr lang="zh-CN" altLang="zh-CN" dirty="0">
                <a:latin typeface="楷体" panose="02010609060101010101" pitchFamily="49" charset="-122"/>
                <a:ea typeface="楷体" panose="02010609060101010101" pitchFamily="49" charset="-122"/>
              </a:rPr>
              <a:t>五次多项式轨迹规划算法，速度、加速度曲线变化连续，并且计算量小，更利于算法的扩展。因此本文将采用五次多项式轨迹规划算法进行并道轨迹设计。</a:t>
            </a:r>
          </a:p>
          <a:p>
            <a:pPr algn="just">
              <a:lnSpc>
                <a:spcPct val="13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gn="just">
              <a:lnSpc>
                <a:spcPct val="13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丁字箭头 36"/>
          <p:cNvSpPr/>
          <p:nvPr/>
        </p:nvSpPr>
        <p:spPr>
          <a:xfrm flipV="1">
            <a:off x="1256145" y="4580906"/>
            <a:ext cx="9709051" cy="351111"/>
          </a:xfrm>
          <a:prstGeom prst="leftRightUpArrow">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pic>
        <p:nvPicPr>
          <p:cNvPr id="38" name="图片 35"/>
          <p:cNvPicPr>
            <a:picLocks noChangeAspect="1" noChangeArrowheads="1"/>
          </p:cNvPicPr>
          <p:nvPr/>
        </p:nvPicPr>
        <p:blipFill>
          <a:blip r:embed="rId4">
            <a:extLst>
              <a:ext uri="{28A0092B-C50C-407E-A947-70E740481C1C}">
                <a14:useLocalDpi xmlns:a14="http://schemas.microsoft.com/office/drawing/2010/main" val="0"/>
              </a:ext>
            </a:extLst>
          </a:blip>
          <a:srcRect r="49747"/>
          <a:stretch>
            <a:fillRect/>
          </a:stretch>
        </p:blipFill>
        <p:spPr bwMode="auto">
          <a:xfrm>
            <a:off x="4439986" y="1550015"/>
            <a:ext cx="3050704" cy="254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6"/>
          <p:cNvPicPr>
            <a:picLocks noChangeAspect="1" noChangeArrowheads="1"/>
          </p:cNvPicPr>
          <p:nvPr/>
        </p:nvPicPr>
        <p:blipFill>
          <a:blip r:embed="rId5">
            <a:extLst>
              <a:ext uri="{28A0092B-C50C-407E-A947-70E740481C1C}">
                <a14:useLocalDpi xmlns:a14="http://schemas.microsoft.com/office/drawing/2010/main" val="0"/>
              </a:ext>
            </a:extLst>
          </a:blip>
          <a:srcRect r="49902"/>
          <a:stretch>
            <a:fillRect/>
          </a:stretch>
        </p:blipFill>
        <p:spPr bwMode="auto">
          <a:xfrm>
            <a:off x="7833584" y="1592766"/>
            <a:ext cx="3140849" cy="245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2"/>
          <p:cNvSpPr txBox="1"/>
          <p:nvPr/>
        </p:nvSpPr>
        <p:spPr>
          <a:xfrm>
            <a:off x="4923704" y="4093566"/>
            <a:ext cx="2358737" cy="323466"/>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）横向速度变化曲线</a:t>
            </a:r>
          </a:p>
        </p:txBody>
      </p:sp>
      <p:sp>
        <p:nvSpPr>
          <p:cNvPr id="41" name="TextBox 32"/>
          <p:cNvSpPr txBox="1"/>
          <p:nvPr/>
        </p:nvSpPr>
        <p:spPr>
          <a:xfrm>
            <a:off x="8432678" y="4125814"/>
            <a:ext cx="2358737" cy="323466"/>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）横向加速度变化曲线</a:t>
            </a:r>
          </a:p>
        </p:txBody>
      </p:sp>
      <p:sp>
        <p:nvSpPr>
          <p:cNvPr id="42" name="矩形: 圆角 31"/>
          <p:cNvSpPr/>
          <p:nvPr/>
        </p:nvSpPr>
        <p:spPr>
          <a:xfrm>
            <a:off x="1119636" y="1550016"/>
            <a:ext cx="2977456"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31"/>
          <p:cNvSpPr/>
          <p:nvPr/>
        </p:nvSpPr>
        <p:spPr>
          <a:xfrm>
            <a:off x="4484678" y="1533837"/>
            <a:ext cx="2977456"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31"/>
          <p:cNvSpPr/>
          <p:nvPr/>
        </p:nvSpPr>
        <p:spPr>
          <a:xfrm>
            <a:off x="7872258" y="1533837"/>
            <a:ext cx="3092937"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8005427"/>
      </p:ext>
    </p:extLst>
  </p:cSld>
  <p:clrMapOvr>
    <a:masterClrMapping/>
  </p:clrMapOvr>
  <mc:AlternateContent xmlns:mc="http://schemas.openxmlformats.org/markup-compatibility/2006" xmlns:p14="http://schemas.microsoft.com/office/powerpoint/2010/main">
    <mc:Choice Requires="p14">
      <p:transition p14:dur="0" advTm="19700"/>
    </mc:Choice>
    <mc:Fallback xmlns="">
      <p:transition advTm="1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938992"/>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基于</a:t>
            </a:r>
            <a:r>
              <a:rPr lang="en-US" altLang="zh-CN" sz="4000" b="1" dirty="0">
                <a:solidFill>
                  <a:srgbClr val="224982"/>
                </a:solidFill>
                <a:latin typeface="Arial" panose="020B0604020202020204"/>
                <a:ea typeface="微软雅黑" panose="020B0503020204020204" pitchFamily="34" charset="-122"/>
              </a:rPr>
              <a:t>State-Anchor</a:t>
            </a:r>
            <a:r>
              <a:rPr lang="zh-CN" altLang="en-US" sz="4000" b="1" dirty="0">
                <a:solidFill>
                  <a:srgbClr val="224982"/>
                </a:solidFill>
                <a:latin typeface="Arial" panose="020B0604020202020204"/>
                <a:ea typeface="微软雅黑" panose="020B0503020204020204" pitchFamily="34" charset="-122"/>
              </a:rPr>
              <a:t>与</a:t>
            </a:r>
            <a:r>
              <a:rPr lang="en-US" altLang="zh-CN" sz="4000" b="1" dirty="0">
                <a:solidFill>
                  <a:srgbClr val="224982"/>
                </a:solidFill>
                <a:latin typeface="Arial" panose="020B0604020202020204"/>
                <a:ea typeface="微软雅黑" panose="020B0503020204020204" pitchFamily="34" charset="-122"/>
              </a:rPr>
              <a:t>Anchor-Free </a:t>
            </a:r>
            <a:r>
              <a:rPr lang="zh-CN" altLang="en-US" sz="4000" b="1" dirty="0">
                <a:solidFill>
                  <a:srgbClr val="224982"/>
                </a:solidFill>
                <a:latin typeface="Arial" panose="020B0604020202020204"/>
                <a:ea typeface="微软雅黑" panose="020B0503020204020204" pitchFamily="34" charset="-122"/>
              </a:rPr>
              <a:t>的多模概率机动车、非机动车与行人轨迹预测模型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轨迹跟踪控制算法</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25"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7" name="组合 46"/>
          <p:cNvGrpSpPr>
            <a:grpSpLocks/>
          </p:cNvGrpSpPr>
          <p:nvPr/>
        </p:nvGrpSpPr>
        <p:grpSpPr bwMode="auto">
          <a:xfrm>
            <a:off x="7534236" y="1357805"/>
            <a:ext cx="2558143" cy="1514721"/>
            <a:chOff x="5926278" y="1084801"/>
            <a:chExt cx="2558917" cy="1515063"/>
          </a:xfrm>
        </p:grpSpPr>
        <p:sp>
          <p:nvSpPr>
            <p:cNvPr id="49" name="文本框 46"/>
            <p:cNvSpPr txBox="1">
              <a:spLocks noChangeArrowheads="1"/>
            </p:cNvSpPr>
            <p:nvPr/>
          </p:nvSpPr>
          <p:spPr bwMode="auto">
            <a:xfrm>
              <a:off x="6020098" y="1084801"/>
              <a:ext cx="1405297" cy="37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最优控制</a:t>
              </a:r>
            </a:p>
          </p:txBody>
        </p:sp>
        <p:sp>
          <p:nvSpPr>
            <p:cNvPr id="50" name="文本框 47"/>
            <p:cNvSpPr txBox="1">
              <a:spLocks noChangeArrowheads="1"/>
            </p:cNvSpPr>
            <p:nvPr/>
          </p:nvSpPr>
          <p:spPr bwMode="auto">
            <a:xfrm>
              <a:off x="5926278" y="1545491"/>
              <a:ext cx="2558917" cy="105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buFont typeface="Wingdings" panose="05000000000000000000" pitchFamily="2" charset="2"/>
                <a:buChar char="ü"/>
              </a:pPr>
              <a:r>
                <a:rPr lang="zh-CN" altLang="zh-CN" sz="1600" dirty="0">
                  <a:ea typeface="微软雅黑" panose="020B0503020204020204" pitchFamily="34" charset="-122"/>
                </a:rPr>
                <a:t>基于全局时间区域的优化；</a:t>
              </a:r>
            </a:p>
            <a:p>
              <a:pPr marL="285750" indent="-285750">
                <a:buFont typeface="Wingdings" panose="05000000000000000000" pitchFamily="2" charset="2"/>
                <a:buChar char="u"/>
              </a:pPr>
              <a:r>
                <a:rPr lang="zh-CN" altLang="zh-CN" sz="1600" dirty="0">
                  <a:ea typeface="微软雅黑" panose="020B0503020204020204" pitchFamily="34" charset="-122"/>
                </a:rPr>
                <a:t>无法</a:t>
              </a:r>
              <a:r>
                <a:rPr lang="zh-CN" altLang="en-US" sz="1600" dirty="0">
                  <a:ea typeface="微软雅黑" panose="020B0503020204020204" pitchFamily="34" charset="-122"/>
                </a:rPr>
                <a:t>处理</a:t>
              </a:r>
              <a:r>
                <a:rPr lang="zh-CN" altLang="zh-CN" sz="1600" dirty="0">
                  <a:ea typeface="微软雅黑" panose="020B0503020204020204" pitchFamily="34" charset="-122"/>
                </a:rPr>
                <a:t>不确定因素的干扰</a:t>
              </a:r>
              <a:endParaRPr lang="zh-CN" altLang="en-US" sz="1600" dirty="0">
                <a:ea typeface="微软雅黑" panose="020B0503020204020204" pitchFamily="34" charset="-122"/>
              </a:endParaRPr>
            </a:p>
          </p:txBody>
        </p:sp>
      </p:grpSp>
      <p:grpSp>
        <p:nvGrpSpPr>
          <p:cNvPr id="51" name="组合 50"/>
          <p:cNvGrpSpPr>
            <a:grpSpLocks/>
          </p:cNvGrpSpPr>
          <p:nvPr/>
        </p:nvGrpSpPr>
        <p:grpSpPr bwMode="auto">
          <a:xfrm>
            <a:off x="7643038" y="4032469"/>
            <a:ext cx="2568554" cy="2044798"/>
            <a:chOff x="6035797" y="3758553"/>
            <a:chExt cx="2568651" cy="2046612"/>
          </a:xfrm>
        </p:grpSpPr>
        <p:sp>
          <p:nvSpPr>
            <p:cNvPr id="53" name="文本框 48"/>
            <p:cNvSpPr txBox="1">
              <a:spLocks noChangeArrowheads="1"/>
            </p:cNvSpPr>
            <p:nvPr/>
          </p:nvSpPr>
          <p:spPr bwMode="auto">
            <a:xfrm>
              <a:off x="6035797" y="3758553"/>
              <a:ext cx="1420956" cy="37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#MPC</a:t>
              </a:r>
              <a:r>
                <a:rPr lang="zh-CN" altLang="en-US" sz="2000" b="1" dirty="0">
                  <a:latin typeface="微软雅黑" panose="020B0503020204020204" pitchFamily="34" charset="-122"/>
                  <a:ea typeface="微软雅黑" panose="020B0503020204020204" pitchFamily="34" charset="-122"/>
                </a:rPr>
                <a:t>控制</a:t>
              </a:r>
            </a:p>
          </p:txBody>
        </p:sp>
        <p:sp>
          <p:nvSpPr>
            <p:cNvPr id="54" name="文本框 49"/>
            <p:cNvSpPr txBox="1">
              <a:spLocks noChangeArrowheads="1"/>
            </p:cNvSpPr>
            <p:nvPr/>
          </p:nvSpPr>
          <p:spPr bwMode="auto">
            <a:xfrm>
              <a:off x="6045531" y="4118593"/>
              <a:ext cx="2558917" cy="168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显著处理约束的能力；</a:t>
              </a:r>
            </a:p>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基于</a:t>
              </a:r>
              <a:r>
                <a:rPr lang="zh-CN" altLang="zh-CN" sz="2000" dirty="0">
                  <a:solidFill>
                    <a:srgbClr val="FF0000"/>
                  </a:solidFill>
                  <a:latin typeface="微软雅黑" panose="020B0503020204020204" pitchFamily="34" charset="-122"/>
                  <a:ea typeface="微软雅黑" panose="020B0503020204020204" pitchFamily="34" charset="-122"/>
                </a:rPr>
                <a:t>有限时域</a:t>
              </a:r>
              <a:r>
                <a:rPr lang="zh-CN" altLang="zh-CN" sz="1600" dirty="0">
                  <a:latin typeface="微软雅黑" panose="020B0503020204020204" pitchFamily="34" charset="-122"/>
                  <a:ea typeface="微软雅黑" panose="020B0503020204020204" pitchFamily="34" charset="-122"/>
                </a:rPr>
                <a:t>优化；</a:t>
              </a:r>
            </a:p>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可以处理多种不确定因素的影响；</a:t>
              </a:r>
              <a:endParaRPr lang="en-US" altLang="zh-CN" sz="1600" dirty="0">
                <a:latin typeface="微软雅黑" panose="020B0503020204020204" pitchFamily="34" charset="-122"/>
                <a:ea typeface="微软雅黑" panose="020B0503020204020204" pitchFamily="34" charset="-122"/>
              </a:endParaRPr>
            </a:p>
            <a:p>
              <a:pPr marL="342900" lvl="0" indent="-342900">
                <a:lnSpc>
                  <a:spcPct val="125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工程计算量较大。</a:t>
              </a:r>
              <a:endParaRPr lang="zh-CN" altLang="zh-CN" sz="1600" dirty="0">
                <a:latin typeface="微软雅黑" panose="020B0503020204020204" pitchFamily="34" charset="-122"/>
                <a:ea typeface="微软雅黑" panose="020B0503020204020204" pitchFamily="34" charset="-122"/>
              </a:endParaRPr>
            </a:p>
          </p:txBody>
        </p:sp>
      </p:grpSp>
      <p:grpSp>
        <p:nvGrpSpPr>
          <p:cNvPr id="55" name="组合 54"/>
          <p:cNvGrpSpPr>
            <a:grpSpLocks/>
          </p:cNvGrpSpPr>
          <p:nvPr/>
        </p:nvGrpSpPr>
        <p:grpSpPr bwMode="auto">
          <a:xfrm>
            <a:off x="2035860" y="1306954"/>
            <a:ext cx="2539850" cy="1990450"/>
            <a:chOff x="683568" y="1033939"/>
            <a:chExt cx="2284339" cy="1990899"/>
          </a:xfrm>
        </p:grpSpPr>
        <p:sp>
          <p:nvSpPr>
            <p:cNvPr id="57" name="文本框 50"/>
            <p:cNvSpPr txBox="1">
              <a:spLocks noChangeArrowheads="1"/>
            </p:cNvSpPr>
            <p:nvPr/>
          </p:nvSpPr>
          <p:spPr bwMode="auto">
            <a:xfrm>
              <a:off x="1617428" y="1033939"/>
              <a:ext cx="1350479" cy="37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PID</a:t>
              </a:r>
              <a:r>
                <a:rPr lang="zh-CN" altLang="en-US" sz="2000" b="1" dirty="0">
                  <a:latin typeface="微软雅黑" panose="020B0503020204020204" pitchFamily="34" charset="-122"/>
                  <a:ea typeface="微软雅黑" panose="020B0503020204020204" pitchFamily="34" charset="-122"/>
                </a:rPr>
                <a:t>控制</a:t>
              </a:r>
            </a:p>
          </p:txBody>
        </p:sp>
        <p:sp>
          <p:nvSpPr>
            <p:cNvPr id="58" name="文本框 51"/>
            <p:cNvSpPr txBox="1">
              <a:spLocks noChangeArrowheads="1"/>
            </p:cNvSpPr>
            <p:nvPr/>
          </p:nvSpPr>
          <p:spPr bwMode="auto">
            <a:xfrm>
              <a:off x="683568" y="1440329"/>
              <a:ext cx="2251007" cy="1584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zh-CN" sz="1600" dirty="0">
                  <a:ea typeface="微软雅黑" panose="020B0503020204020204" pitchFamily="34" charset="-122"/>
                </a:rPr>
                <a:t>基于线性系统的控制；</a:t>
              </a:r>
            </a:p>
            <a:p>
              <a:pPr marL="285750" lvl="0" indent="-285750">
                <a:lnSpc>
                  <a:spcPct val="125000"/>
                </a:lnSpc>
                <a:buFont typeface="Wingdings" panose="05000000000000000000" pitchFamily="2" charset="2"/>
                <a:buChar char="ü"/>
              </a:pPr>
              <a:r>
                <a:rPr lang="zh-CN" altLang="zh-CN" sz="1600" dirty="0">
                  <a:ea typeface="微软雅黑" panose="020B0503020204020204" pitchFamily="34" charset="-122"/>
                </a:rPr>
                <a:t>算法简单</a:t>
              </a:r>
              <a:r>
                <a:rPr lang="zh-CN" altLang="en-US" sz="1600" dirty="0">
                  <a:ea typeface="微软雅黑" panose="020B0503020204020204" pitchFamily="34" charset="-122"/>
                </a:rPr>
                <a:t>，不依赖于模型</a:t>
              </a:r>
              <a:r>
                <a:rPr lang="zh-CN" altLang="zh-CN" sz="1600" dirty="0">
                  <a:ea typeface="微软雅黑" panose="020B0503020204020204" pitchFamily="34" charset="-122"/>
                </a:rPr>
                <a:t>；</a:t>
              </a:r>
            </a:p>
            <a:p>
              <a:pPr marL="285750" indent="-285750">
                <a:lnSpc>
                  <a:spcPct val="125000"/>
                </a:lnSpc>
                <a:buFont typeface="Wingdings" panose="05000000000000000000" pitchFamily="2" charset="2"/>
                <a:buChar char="u"/>
              </a:pPr>
              <a:r>
                <a:rPr lang="zh-CN" altLang="zh-CN" sz="1600" dirty="0">
                  <a:ea typeface="微软雅黑" panose="020B0503020204020204" pitchFamily="34" charset="-122"/>
                </a:rPr>
                <a:t>无法实现最优控制</a:t>
              </a:r>
              <a:endParaRPr lang="en-US" altLang="zh-CN" sz="1600" dirty="0">
                <a:ea typeface="微软雅黑" panose="020B0503020204020204" pitchFamily="34" charset="-122"/>
                <a:sym typeface="+mn-lt"/>
              </a:endParaRPr>
            </a:p>
          </p:txBody>
        </p:sp>
      </p:grpSp>
      <p:grpSp>
        <p:nvGrpSpPr>
          <p:cNvPr id="59" name="组合 58"/>
          <p:cNvGrpSpPr>
            <a:grpSpLocks/>
          </p:cNvGrpSpPr>
          <p:nvPr/>
        </p:nvGrpSpPr>
        <p:grpSpPr bwMode="auto">
          <a:xfrm>
            <a:off x="2035860" y="4020984"/>
            <a:ext cx="2545024" cy="2263133"/>
            <a:chOff x="683568" y="3747054"/>
            <a:chExt cx="2290190" cy="2265137"/>
          </a:xfrm>
        </p:grpSpPr>
        <p:sp>
          <p:nvSpPr>
            <p:cNvPr id="61" name="文本框 52"/>
            <p:cNvSpPr txBox="1">
              <a:spLocks noChangeArrowheads="1"/>
            </p:cNvSpPr>
            <p:nvPr/>
          </p:nvSpPr>
          <p:spPr bwMode="auto">
            <a:xfrm>
              <a:off x="1568357" y="3747054"/>
              <a:ext cx="1405401" cy="37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模糊控制</a:t>
              </a:r>
            </a:p>
          </p:txBody>
        </p:sp>
        <p:sp>
          <p:nvSpPr>
            <p:cNvPr id="62" name="文本框 53"/>
            <p:cNvSpPr txBox="1">
              <a:spLocks noChangeArrowheads="1"/>
            </p:cNvSpPr>
            <p:nvPr/>
          </p:nvSpPr>
          <p:spPr bwMode="auto">
            <a:xfrm>
              <a:off x="683568" y="4118588"/>
              <a:ext cx="2289155" cy="189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en-US" sz="1600" dirty="0">
                  <a:ea typeface="微软雅黑" panose="020B0503020204020204" pitchFamily="34" charset="-122"/>
                </a:rPr>
                <a:t>无需建立精确模型、算法简单；</a:t>
              </a:r>
              <a:endParaRPr lang="en-US" altLang="zh-CN" sz="1600" dirty="0">
                <a:ea typeface="微软雅黑" panose="020B0503020204020204" pitchFamily="34" charset="-122"/>
              </a:endParaRPr>
            </a:p>
            <a:p>
              <a:pPr marL="285750" lvl="0" indent="-285750">
                <a:lnSpc>
                  <a:spcPct val="125000"/>
                </a:lnSpc>
                <a:buFont typeface="Wingdings" panose="05000000000000000000" pitchFamily="2" charset="2"/>
                <a:buChar char="ü"/>
              </a:pPr>
              <a:r>
                <a:rPr lang="zh-CN" altLang="en-US" sz="1600" dirty="0">
                  <a:ea typeface="微软雅黑" panose="020B0503020204020204" pitchFamily="34" charset="-122"/>
                </a:rPr>
                <a:t>有较强容错能力、鲁棒性强；</a:t>
              </a:r>
              <a:endParaRPr lang="en-US" altLang="zh-CN" sz="1600" dirty="0">
                <a:ea typeface="微软雅黑" panose="020B0503020204020204" pitchFamily="34" charset="-122"/>
              </a:endParaRPr>
            </a:p>
            <a:p>
              <a:pPr marL="285750" indent="-285750">
                <a:lnSpc>
                  <a:spcPct val="125000"/>
                </a:lnSpc>
                <a:buFont typeface="Wingdings" panose="05000000000000000000" pitchFamily="2" charset="2"/>
                <a:buChar char="u"/>
              </a:pPr>
              <a:r>
                <a:rPr lang="zh-CN" altLang="en-US" sz="1600" dirty="0">
                  <a:ea typeface="微软雅黑" panose="020B0503020204020204" pitchFamily="34" charset="-122"/>
                </a:rPr>
                <a:t>系统控制精度较低且动态特性差</a:t>
              </a:r>
            </a:p>
          </p:txBody>
        </p:sp>
      </p:grpSp>
      <p:grpSp>
        <p:nvGrpSpPr>
          <p:cNvPr id="63" name="组合 2"/>
          <p:cNvGrpSpPr>
            <a:grpSpLocks/>
          </p:cNvGrpSpPr>
          <p:nvPr/>
        </p:nvGrpSpPr>
        <p:grpSpPr bwMode="auto">
          <a:xfrm>
            <a:off x="4348956" y="1389282"/>
            <a:ext cx="3494087" cy="3573462"/>
            <a:chOff x="2741815" y="1115340"/>
            <a:chExt cx="3493233" cy="3574040"/>
          </a:xfrm>
        </p:grpSpPr>
        <p:grpSp>
          <p:nvGrpSpPr>
            <p:cNvPr id="64" name="组合 63"/>
            <p:cNvGrpSpPr/>
            <p:nvPr/>
          </p:nvGrpSpPr>
          <p:grpSpPr>
            <a:xfrm>
              <a:off x="3254466" y="1677905"/>
              <a:ext cx="2493436" cy="2478705"/>
              <a:chOff x="3401876" y="1085088"/>
              <a:chExt cx="4022744" cy="3998976"/>
            </a:xfrm>
            <a:effectLst>
              <a:outerShdw blurRad="203200" sx="101000" sy="101000" algn="ctr" rotWithShape="0">
                <a:prstClr val="black">
                  <a:alpha val="19000"/>
                </a:prstClr>
              </a:outerShdw>
            </a:effectLst>
          </p:grpSpPr>
          <p:sp>
            <p:nvSpPr>
              <p:cNvPr id="84" name="任意多边形 83"/>
              <p:cNvSpPr/>
              <p:nvPr/>
            </p:nvSpPr>
            <p:spPr>
              <a:xfrm>
                <a:off x="3401876" y="1085088"/>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013B6D"/>
              </a:solidFill>
              <a:ln>
                <a:noFill/>
              </a:ln>
            </p:spPr>
            <p:txBody>
              <a:bodyPr/>
              <a:lstStyle/>
              <a:p>
                <a:pPr algn="ctr" fontAlgn="auto">
                  <a:defRPr/>
                </a:pPr>
                <a:endParaRPr lang="zh-CN" altLang="en-US" sz="2000" noProof="1">
                  <a:solidFill>
                    <a:schemeClr val="bg1"/>
                  </a:solidFill>
                  <a:latin typeface="微软雅黑"/>
                  <a:ea typeface="微软雅黑"/>
                </a:endParaRPr>
              </a:p>
            </p:txBody>
          </p:sp>
          <p:sp>
            <p:nvSpPr>
              <p:cNvPr id="85" name="任意多边形 84"/>
              <p:cNvSpPr/>
              <p:nvPr/>
            </p:nvSpPr>
            <p:spPr>
              <a:xfrm flipH="1">
                <a:off x="5413248" y="1085088"/>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86" name="任意多边形 85"/>
              <p:cNvSpPr/>
              <p:nvPr/>
            </p:nvSpPr>
            <p:spPr>
              <a:xfrm flipV="1">
                <a:off x="3401876" y="3084576"/>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87" name="任意多边形 86"/>
              <p:cNvSpPr/>
              <p:nvPr/>
            </p:nvSpPr>
            <p:spPr>
              <a:xfrm flipH="1" flipV="1">
                <a:off x="5413248" y="3084576"/>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013B6D"/>
              </a:solidFill>
              <a:ln>
                <a:noFill/>
              </a:ln>
            </p:spPr>
            <p:txBody>
              <a:bodyPr/>
              <a:lstStyle/>
              <a:p>
                <a:pPr algn="ctr" fontAlgn="auto">
                  <a:defRPr/>
                </a:pPr>
                <a:endParaRPr lang="zh-CN" altLang="en-US" sz="2000" noProof="1">
                  <a:solidFill>
                    <a:schemeClr val="bg1"/>
                  </a:solidFill>
                  <a:latin typeface="微软雅黑"/>
                  <a:ea typeface="微软雅黑"/>
                </a:endParaRPr>
              </a:p>
            </p:txBody>
          </p:sp>
        </p:grpSp>
        <p:sp>
          <p:nvSpPr>
            <p:cNvPr id="65" name="圆角矩形 64"/>
            <p:cNvSpPr/>
            <p:nvPr/>
          </p:nvSpPr>
          <p:spPr>
            <a:xfrm>
              <a:off x="4353665" y="1115340"/>
              <a:ext cx="269535" cy="3574040"/>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6" name="圆角矩形 65"/>
            <p:cNvSpPr/>
            <p:nvPr/>
          </p:nvSpPr>
          <p:spPr>
            <a:xfrm rot="5400000">
              <a:off x="4353664" y="1171578"/>
              <a:ext cx="269536" cy="3493233"/>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7" name="椭圆 66"/>
            <p:cNvSpPr/>
            <p:nvPr/>
          </p:nvSpPr>
          <p:spPr>
            <a:xfrm>
              <a:off x="3798381" y="2214454"/>
              <a:ext cx="1405606" cy="1405607"/>
            </a:xfrm>
            <a:prstGeom prst="ellipse">
              <a:avLst/>
            </a:prstGeom>
            <a:gradFill>
              <a:gsLst>
                <a:gs pos="0">
                  <a:schemeClr val="bg1"/>
                </a:gs>
                <a:gs pos="25000">
                  <a:srgbClr val="FBFBFB"/>
                </a:gs>
                <a:gs pos="41000">
                  <a:srgbClr val="F8F8F8"/>
                </a:gs>
                <a:gs pos="65000">
                  <a:srgbClr val="E7E7E7"/>
                </a:gs>
              </a:gsLst>
              <a:path path="circle">
                <a:fillToRect t="100000" r="100000"/>
              </a:path>
            </a:gradFill>
            <a:ln>
              <a:noFill/>
            </a:ln>
            <a:effectLst>
              <a:outerShdw blurRad="63500" sx="102000" sy="102000" algn="ctr" rotWithShape="0">
                <a:prstClr val="black">
                  <a:alpha val="40000"/>
                </a:prstClr>
              </a:outerShdw>
            </a:effectLst>
            <a:scene3d>
              <a:camera prst="orthographicFront"/>
              <a:lightRig rig="threePt" dir="t"/>
            </a:scene3d>
            <a:sp3d>
              <a:bevelT w="114300" h="10160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8" name="椭圆 67"/>
            <p:cNvSpPr/>
            <p:nvPr/>
          </p:nvSpPr>
          <p:spPr>
            <a:xfrm>
              <a:off x="3866394" y="2282467"/>
              <a:ext cx="1269580" cy="1269581"/>
            </a:xfrm>
            <a:prstGeom prst="ellipse">
              <a:avLst/>
            </a:prstGeom>
            <a:gradFill flip="none" rotWithShape="1">
              <a:gsLst>
                <a:gs pos="0">
                  <a:schemeClr val="bg1"/>
                </a:gs>
                <a:gs pos="25000">
                  <a:srgbClr val="FBFBFB"/>
                </a:gs>
                <a:gs pos="41000">
                  <a:srgbClr val="F8F8F8"/>
                </a:gs>
                <a:gs pos="65000">
                  <a:srgbClr val="DBDBDB"/>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9" name="直角三角形 68"/>
            <p:cNvSpPr/>
            <p:nvPr/>
          </p:nvSpPr>
          <p:spPr>
            <a:xfrm rot="18900000">
              <a:off x="5365311" y="2668166"/>
              <a:ext cx="222196" cy="222286"/>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70" name="直角三角形 33"/>
            <p:cNvSpPr>
              <a:spLocks noChangeArrowheads="1"/>
            </p:cNvSpPr>
            <p:nvPr/>
          </p:nvSpPr>
          <p:spPr bwMode="auto">
            <a:xfrm rot="2700000">
              <a:off x="4512016" y="3755337"/>
              <a:ext cx="222365" cy="222365"/>
            </a:xfrm>
            <a:prstGeom prst="rtTriangle">
              <a:avLst/>
            </a:prstGeom>
            <a:solidFill>
              <a:srgbClr val="013B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1" name="直角三角形 70"/>
            <p:cNvSpPr/>
            <p:nvPr/>
          </p:nvSpPr>
          <p:spPr>
            <a:xfrm rot="8100000">
              <a:off x="3438557" y="2952374"/>
              <a:ext cx="222196" cy="222286"/>
            </a:xfrm>
            <a:prstGeom prst="rtTriangle">
              <a:avLst/>
            </a:prstGeom>
            <a:solidFill>
              <a:schemeClr val="bg1">
                <a:lumMod val="65000"/>
              </a:schemeClr>
            </a:solidFill>
            <a:ln>
              <a:noFill/>
            </a:ln>
            <a:effectLst>
              <a:outerShdw blurRad="114300" dist="25400" dir="16200000" sx="97000" sy="97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72" name="直角三角形 35"/>
            <p:cNvSpPr>
              <a:spLocks noChangeArrowheads="1"/>
            </p:cNvSpPr>
            <p:nvPr/>
          </p:nvSpPr>
          <p:spPr bwMode="auto">
            <a:xfrm rot="18900000" flipH="1">
              <a:off x="4232764" y="1812203"/>
              <a:ext cx="222365" cy="222365"/>
            </a:xfrm>
            <a:prstGeom prst="rtTriangle">
              <a:avLst/>
            </a:prstGeom>
            <a:solidFill>
              <a:srgbClr val="013B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solidFill>
                <a:latin typeface="微软雅黑" panose="020B0503020204020204" pitchFamily="34" charset="-122"/>
                <a:ea typeface="微软雅黑" panose="020B0503020204020204" pitchFamily="34" charset="-122"/>
              </a:endParaRPr>
            </a:p>
          </p:txBody>
        </p:sp>
        <p:grpSp>
          <p:nvGrpSpPr>
            <p:cNvPr id="73" name="组合 72"/>
            <p:cNvGrpSpPr/>
            <p:nvPr/>
          </p:nvGrpSpPr>
          <p:grpSpPr>
            <a:xfrm>
              <a:off x="5998892" y="2815568"/>
              <a:ext cx="157438" cy="173585"/>
              <a:chOff x="1917700" y="530225"/>
              <a:chExt cx="495300" cy="546100"/>
            </a:xfrm>
            <a:solidFill>
              <a:srgbClr val="3A3A3A"/>
            </a:solidFill>
          </p:grpSpPr>
          <p:sp>
            <p:nvSpPr>
              <p:cNvPr id="82" name="Freeform 23"/>
              <p:cNvSpPr>
                <a:spLocks noEditPoints="1"/>
              </p:cNvSpPr>
              <p:nvPr/>
            </p:nvSpPr>
            <p:spPr bwMode="auto">
              <a:xfrm>
                <a:off x="1917700" y="530225"/>
                <a:ext cx="495300" cy="546100"/>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defRPr/>
                </a:pPr>
                <a:endParaRPr lang="zh-CN" altLang="en-US" noProof="1"/>
              </a:p>
            </p:txBody>
          </p:sp>
          <p:sp>
            <p:nvSpPr>
              <p:cNvPr id="83" name="Freeform 24"/>
              <p:cNvSpPr/>
              <p:nvPr/>
            </p:nvSpPr>
            <p:spPr bwMode="auto">
              <a:xfrm>
                <a:off x="1935163" y="690563"/>
                <a:ext cx="98425" cy="93663"/>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defRPr/>
                </a:pPr>
                <a:endParaRPr lang="zh-CN" altLang="en-US" noProof="1"/>
              </a:p>
            </p:txBody>
          </p:sp>
        </p:grpSp>
        <p:sp>
          <p:nvSpPr>
            <p:cNvPr id="74" name="Freeform 131"/>
            <p:cNvSpPr>
              <a:spLocks noEditPoints="1" noChangeArrowheads="1"/>
            </p:cNvSpPr>
            <p:nvPr/>
          </p:nvSpPr>
          <p:spPr bwMode="auto">
            <a:xfrm>
              <a:off x="4434270" y="1198568"/>
              <a:ext cx="133827" cy="153071"/>
            </a:xfrm>
            <a:custGeom>
              <a:avLst/>
              <a:gdLst>
                <a:gd name="T0" fmla="*/ 0 w 153"/>
                <a:gd name="T1" fmla="*/ 0 h 175"/>
                <a:gd name="T2" fmla="*/ 95341 w 153"/>
                <a:gd name="T3" fmla="*/ 0 h 175"/>
                <a:gd name="T4" fmla="*/ 95341 w 153"/>
                <a:gd name="T5" fmla="*/ 17494 h 175"/>
                <a:gd name="T6" fmla="*/ 78722 w 153"/>
                <a:gd name="T7" fmla="*/ 17494 h 175"/>
                <a:gd name="T8" fmla="*/ 78722 w 153"/>
                <a:gd name="T9" fmla="*/ 43735 h 175"/>
                <a:gd name="T10" fmla="*/ 52481 w 153"/>
                <a:gd name="T11" fmla="*/ 43735 h 175"/>
                <a:gd name="T12" fmla="*/ 52481 w 153"/>
                <a:gd name="T13" fmla="*/ 88344 h 175"/>
                <a:gd name="T14" fmla="*/ 78722 w 153"/>
                <a:gd name="T15" fmla="*/ 88344 h 175"/>
                <a:gd name="T16" fmla="*/ 78722 w 153"/>
                <a:gd name="T17" fmla="*/ 115459 h 175"/>
                <a:gd name="T18" fmla="*/ 95341 w 153"/>
                <a:gd name="T19" fmla="*/ 115459 h 175"/>
                <a:gd name="T20" fmla="*/ 95341 w 153"/>
                <a:gd name="T21" fmla="*/ 153071 h 175"/>
                <a:gd name="T22" fmla="*/ 48982 w 153"/>
                <a:gd name="T23" fmla="*/ 109336 h 175"/>
                <a:gd name="T24" fmla="*/ 0 w 153"/>
                <a:gd name="T25" fmla="*/ 153071 h 175"/>
                <a:gd name="T26" fmla="*/ 0 w 153"/>
                <a:gd name="T27" fmla="*/ 0 h 175"/>
                <a:gd name="T28" fmla="*/ 0 w 153"/>
                <a:gd name="T29" fmla="*/ 0 h 175"/>
                <a:gd name="T30" fmla="*/ 67351 w 153"/>
                <a:gd name="T31" fmla="*/ 55106 h 175"/>
                <a:gd name="T32" fmla="*/ 67351 w 153"/>
                <a:gd name="T33" fmla="*/ 75223 h 175"/>
                <a:gd name="T34" fmla="*/ 90093 w 153"/>
                <a:gd name="T35" fmla="*/ 75223 h 175"/>
                <a:gd name="T36" fmla="*/ 90093 w 153"/>
                <a:gd name="T37" fmla="*/ 97965 h 175"/>
                <a:gd name="T38" fmla="*/ 111085 w 153"/>
                <a:gd name="T39" fmla="*/ 97965 h 175"/>
                <a:gd name="T40" fmla="*/ 111085 w 153"/>
                <a:gd name="T41" fmla="*/ 75223 h 175"/>
                <a:gd name="T42" fmla="*/ 133827 w 153"/>
                <a:gd name="T43" fmla="*/ 75223 h 175"/>
                <a:gd name="T44" fmla="*/ 133827 w 153"/>
                <a:gd name="T45" fmla="*/ 55106 h 175"/>
                <a:gd name="T46" fmla="*/ 111085 w 153"/>
                <a:gd name="T47" fmla="*/ 55106 h 175"/>
                <a:gd name="T48" fmla="*/ 111085 w 153"/>
                <a:gd name="T49" fmla="*/ 32364 h 175"/>
                <a:gd name="T50" fmla="*/ 90093 w 153"/>
                <a:gd name="T51" fmla="*/ 32364 h 175"/>
                <a:gd name="T52" fmla="*/ 90093 w 153"/>
                <a:gd name="T53" fmla="*/ 55106 h 175"/>
                <a:gd name="T54" fmla="*/ 67351 w 153"/>
                <a:gd name="T55" fmla="*/ 55106 h 17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53" h="175">
                  <a:moveTo>
                    <a:pt x="0" y="0"/>
                  </a:moveTo>
                  <a:lnTo>
                    <a:pt x="109" y="0"/>
                  </a:lnTo>
                  <a:lnTo>
                    <a:pt x="109" y="20"/>
                  </a:lnTo>
                  <a:lnTo>
                    <a:pt x="90" y="20"/>
                  </a:lnTo>
                  <a:lnTo>
                    <a:pt x="90" y="50"/>
                  </a:lnTo>
                  <a:lnTo>
                    <a:pt x="60" y="50"/>
                  </a:lnTo>
                  <a:lnTo>
                    <a:pt x="60" y="101"/>
                  </a:lnTo>
                  <a:lnTo>
                    <a:pt x="90" y="101"/>
                  </a:lnTo>
                  <a:lnTo>
                    <a:pt x="90" y="132"/>
                  </a:lnTo>
                  <a:lnTo>
                    <a:pt x="109" y="132"/>
                  </a:lnTo>
                  <a:lnTo>
                    <a:pt x="109" y="175"/>
                  </a:lnTo>
                  <a:lnTo>
                    <a:pt x="56" y="125"/>
                  </a:lnTo>
                  <a:lnTo>
                    <a:pt x="0" y="175"/>
                  </a:lnTo>
                  <a:lnTo>
                    <a:pt x="0" y="0"/>
                  </a:lnTo>
                  <a:close/>
                  <a:moveTo>
                    <a:pt x="77" y="63"/>
                  </a:moveTo>
                  <a:lnTo>
                    <a:pt x="77" y="86"/>
                  </a:lnTo>
                  <a:lnTo>
                    <a:pt x="103" y="86"/>
                  </a:lnTo>
                  <a:lnTo>
                    <a:pt x="103" y="112"/>
                  </a:lnTo>
                  <a:lnTo>
                    <a:pt x="127" y="112"/>
                  </a:lnTo>
                  <a:lnTo>
                    <a:pt x="127" y="86"/>
                  </a:lnTo>
                  <a:lnTo>
                    <a:pt x="153" y="86"/>
                  </a:lnTo>
                  <a:lnTo>
                    <a:pt x="153" y="63"/>
                  </a:lnTo>
                  <a:lnTo>
                    <a:pt x="127" y="63"/>
                  </a:lnTo>
                  <a:lnTo>
                    <a:pt x="127" y="37"/>
                  </a:lnTo>
                  <a:lnTo>
                    <a:pt x="103" y="37"/>
                  </a:lnTo>
                  <a:lnTo>
                    <a:pt x="103" y="63"/>
                  </a:lnTo>
                  <a:lnTo>
                    <a:pt x="77" y="63"/>
                  </a:ln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5" name="Freeform 147"/>
            <p:cNvSpPr>
              <a:spLocks noEditPoints="1" noChangeArrowheads="1"/>
            </p:cNvSpPr>
            <p:nvPr/>
          </p:nvSpPr>
          <p:spPr bwMode="auto">
            <a:xfrm>
              <a:off x="4420430" y="4415374"/>
              <a:ext cx="126830" cy="200304"/>
            </a:xfrm>
            <a:custGeom>
              <a:avLst/>
              <a:gdLst>
                <a:gd name="T0" fmla="*/ 107900 w 67"/>
                <a:gd name="T1" fmla="*/ 18897 h 106"/>
                <a:gd name="T2" fmla="*/ 117365 w 67"/>
                <a:gd name="T3" fmla="*/ 96373 h 106"/>
                <a:gd name="T4" fmla="*/ 96542 w 67"/>
                <a:gd name="T5" fmla="*/ 124718 h 106"/>
                <a:gd name="T6" fmla="*/ 104114 w 67"/>
                <a:gd name="T7" fmla="*/ 122828 h 106"/>
                <a:gd name="T8" fmla="*/ 107900 w 67"/>
                <a:gd name="T9" fmla="*/ 137945 h 106"/>
                <a:gd name="T10" fmla="*/ 106007 w 67"/>
                <a:gd name="T11" fmla="*/ 151173 h 106"/>
                <a:gd name="T12" fmla="*/ 107900 w 67"/>
                <a:gd name="T13" fmla="*/ 162511 h 106"/>
                <a:gd name="T14" fmla="*/ 104114 w 67"/>
                <a:gd name="T15" fmla="*/ 175738 h 106"/>
                <a:gd name="T16" fmla="*/ 28395 w 67"/>
                <a:gd name="T17" fmla="*/ 183297 h 106"/>
                <a:gd name="T18" fmla="*/ 22716 w 67"/>
                <a:gd name="T19" fmla="*/ 179518 h 106"/>
                <a:gd name="T20" fmla="*/ 22716 w 67"/>
                <a:gd name="T21" fmla="*/ 156842 h 106"/>
                <a:gd name="T22" fmla="*/ 22716 w 67"/>
                <a:gd name="T23" fmla="*/ 154952 h 106"/>
                <a:gd name="T24" fmla="*/ 22716 w 67"/>
                <a:gd name="T25" fmla="*/ 134166 h 106"/>
                <a:gd name="T26" fmla="*/ 28395 w 67"/>
                <a:gd name="T27" fmla="*/ 130387 h 106"/>
                <a:gd name="T28" fmla="*/ 30288 w 67"/>
                <a:gd name="T29" fmla="*/ 119049 h 106"/>
                <a:gd name="T30" fmla="*/ 0 w 67"/>
                <a:gd name="T31" fmla="*/ 64248 h 106"/>
                <a:gd name="T32" fmla="*/ 62469 w 67"/>
                <a:gd name="T33" fmla="*/ 0 h 106"/>
                <a:gd name="T34" fmla="*/ 53004 w 67"/>
                <a:gd name="T35" fmla="*/ 77476 h 106"/>
                <a:gd name="T36" fmla="*/ 56790 w 67"/>
                <a:gd name="T37" fmla="*/ 73697 h 106"/>
                <a:gd name="T38" fmla="*/ 62469 w 67"/>
                <a:gd name="T39" fmla="*/ 77476 h 106"/>
                <a:gd name="T40" fmla="*/ 68147 w 67"/>
                <a:gd name="T41" fmla="*/ 73697 h 106"/>
                <a:gd name="T42" fmla="*/ 73826 w 67"/>
                <a:gd name="T43" fmla="*/ 77476 h 106"/>
                <a:gd name="T44" fmla="*/ 81398 w 67"/>
                <a:gd name="T45" fmla="*/ 71807 h 106"/>
                <a:gd name="T46" fmla="*/ 73826 w 67"/>
                <a:gd name="T47" fmla="*/ 98262 h 106"/>
                <a:gd name="T48" fmla="*/ 83291 w 67"/>
                <a:gd name="T49" fmla="*/ 124718 h 106"/>
                <a:gd name="T50" fmla="*/ 83291 w 67"/>
                <a:gd name="T51" fmla="*/ 109600 h 106"/>
                <a:gd name="T52" fmla="*/ 106007 w 67"/>
                <a:gd name="T53" fmla="*/ 88814 h 106"/>
                <a:gd name="T54" fmla="*/ 98435 w 67"/>
                <a:gd name="T55" fmla="*/ 28345 h 106"/>
                <a:gd name="T56" fmla="*/ 28395 w 67"/>
                <a:gd name="T57" fmla="*/ 28345 h 106"/>
                <a:gd name="T58" fmla="*/ 20823 w 67"/>
                <a:gd name="T59" fmla="*/ 90704 h 106"/>
                <a:gd name="T60" fmla="*/ 43539 w 67"/>
                <a:gd name="T61" fmla="*/ 111490 h 106"/>
                <a:gd name="T62" fmla="*/ 43539 w 67"/>
                <a:gd name="T63" fmla="*/ 126607 h 106"/>
                <a:gd name="T64" fmla="*/ 54897 w 67"/>
                <a:gd name="T65" fmla="*/ 98262 h 106"/>
                <a:gd name="T66" fmla="*/ 47325 w 67"/>
                <a:gd name="T67" fmla="*/ 71807 h 106"/>
                <a:gd name="T68" fmla="*/ 75719 w 67"/>
                <a:gd name="T69" fmla="*/ 81255 h 106"/>
                <a:gd name="T70" fmla="*/ 68147 w 67"/>
                <a:gd name="T71" fmla="*/ 79366 h 106"/>
                <a:gd name="T72" fmla="*/ 56790 w 67"/>
                <a:gd name="T73" fmla="*/ 79366 h 106"/>
                <a:gd name="T74" fmla="*/ 51111 w 67"/>
                <a:gd name="T75" fmla="*/ 79366 h 106"/>
                <a:gd name="T76" fmla="*/ 60576 w 67"/>
                <a:gd name="T77" fmla="*/ 96373 h 106"/>
                <a:gd name="T78" fmla="*/ 60576 w 67"/>
                <a:gd name="T79" fmla="*/ 126607 h 106"/>
                <a:gd name="T80" fmla="*/ 66254 w 67"/>
                <a:gd name="T81" fmla="*/ 96373 h 106"/>
                <a:gd name="T82" fmla="*/ 66254 w 67"/>
                <a:gd name="T83" fmla="*/ 94483 h 106"/>
                <a:gd name="T84" fmla="*/ 81398 w 67"/>
                <a:gd name="T85" fmla="*/ 181407 h 106"/>
                <a:gd name="T86" fmla="*/ 64361 w 67"/>
                <a:gd name="T87" fmla="*/ 200304 h 106"/>
                <a:gd name="T88" fmla="*/ 81398 w 67"/>
                <a:gd name="T89" fmla="*/ 181407 h 106"/>
                <a:gd name="T90" fmla="*/ 32181 w 67"/>
                <a:gd name="T91" fmla="*/ 166290 h 106"/>
                <a:gd name="T92" fmla="*/ 32181 w 67"/>
                <a:gd name="T93" fmla="*/ 170069 h 106"/>
                <a:gd name="T94" fmla="*/ 94649 w 67"/>
                <a:gd name="T95" fmla="*/ 162511 h 106"/>
                <a:gd name="T96" fmla="*/ 94649 w 67"/>
                <a:gd name="T97" fmla="*/ 137945 h 106"/>
                <a:gd name="T98" fmla="*/ 32181 w 67"/>
                <a:gd name="T99" fmla="*/ 145504 h 106"/>
                <a:gd name="T100" fmla="*/ 94649 w 67"/>
                <a:gd name="T101" fmla="*/ 139835 h 106"/>
                <a:gd name="T102" fmla="*/ 94649 w 67"/>
                <a:gd name="T103" fmla="*/ 137945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6" name="Freeform 163"/>
            <p:cNvSpPr>
              <a:spLocks noEditPoints="1" noChangeArrowheads="1"/>
            </p:cNvSpPr>
            <p:nvPr/>
          </p:nvSpPr>
          <p:spPr bwMode="auto">
            <a:xfrm>
              <a:off x="2841669" y="2825455"/>
              <a:ext cx="219547" cy="141700"/>
            </a:xfrm>
            <a:custGeom>
              <a:avLst/>
              <a:gdLst>
                <a:gd name="T0" fmla="*/ 136271 w 116"/>
                <a:gd name="T1" fmla="*/ 51012 h 75"/>
                <a:gd name="T2" fmla="*/ 130593 w 116"/>
                <a:gd name="T3" fmla="*/ 35897 h 75"/>
                <a:gd name="T4" fmla="*/ 123022 w 116"/>
                <a:gd name="T5" fmla="*/ 35897 h 75"/>
                <a:gd name="T6" fmla="*/ 87062 w 116"/>
                <a:gd name="T7" fmla="*/ 34008 h 75"/>
                <a:gd name="T8" fmla="*/ 87062 w 116"/>
                <a:gd name="T9" fmla="*/ 54791 h 75"/>
                <a:gd name="T10" fmla="*/ 149519 w 116"/>
                <a:gd name="T11" fmla="*/ 17004 h 75"/>
                <a:gd name="T12" fmla="*/ 136271 w 116"/>
                <a:gd name="T13" fmla="*/ 54791 h 75"/>
                <a:gd name="T14" fmla="*/ 15141 w 116"/>
                <a:gd name="T15" fmla="*/ 43455 h 75"/>
                <a:gd name="T16" fmla="*/ 54887 w 116"/>
                <a:gd name="T17" fmla="*/ 66127 h 75"/>
                <a:gd name="T18" fmla="*/ 34068 w 116"/>
                <a:gd name="T19" fmla="*/ 86909 h 75"/>
                <a:gd name="T20" fmla="*/ 20819 w 116"/>
                <a:gd name="T21" fmla="*/ 79352 h 75"/>
                <a:gd name="T22" fmla="*/ 47316 w 116"/>
                <a:gd name="T23" fmla="*/ 86909 h 75"/>
                <a:gd name="T24" fmla="*/ 7571 w 116"/>
                <a:gd name="T25" fmla="*/ 90688 h 75"/>
                <a:gd name="T26" fmla="*/ 5678 w 116"/>
                <a:gd name="T27" fmla="*/ 90688 h 75"/>
                <a:gd name="T28" fmla="*/ 0 w 116"/>
                <a:gd name="T29" fmla="*/ 115249 h 75"/>
                <a:gd name="T30" fmla="*/ 3785 w 116"/>
                <a:gd name="T31" fmla="*/ 117139 h 75"/>
                <a:gd name="T32" fmla="*/ 49209 w 116"/>
                <a:gd name="T33" fmla="*/ 137921 h 75"/>
                <a:gd name="T34" fmla="*/ 52994 w 116"/>
                <a:gd name="T35" fmla="*/ 141700 h 75"/>
                <a:gd name="T36" fmla="*/ 174123 w 116"/>
                <a:gd name="T37" fmla="*/ 141700 h 75"/>
                <a:gd name="T38" fmla="*/ 176016 w 116"/>
                <a:gd name="T39" fmla="*/ 117139 h 75"/>
                <a:gd name="T40" fmla="*/ 219547 w 116"/>
                <a:gd name="T41" fmla="*/ 117139 h 75"/>
                <a:gd name="T42" fmla="*/ 219547 w 116"/>
                <a:gd name="T43" fmla="*/ 103913 h 75"/>
                <a:gd name="T44" fmla="*/ 213869 w 116"/>
                <a:gd name="T45" fmla="*/ 90688 h 75"/>
                <a:gd name="T46" fmla="*/ 198728 w 116"/>
                <a:gd name="T47" fmla="*/ 86909 h 75"/>
                <a:gd name="T48" fmla="*/ 185479 w 116"/>
                <a:gd name="T49" fmla="*/ 111471 h 75"/>
                <a:gd name="T50" fmla="*/ 172231 w 116"/>
                <a:gd name="T51" fmla="*/ 86909 h 75"/>
                <a:gd name="T52" fmla="*/ 136271 w 116"/>
                <a:gd name="T53" fmla="*/ 85020 h 75"/>
                <a:gd name="T54" fmla="*/ 130593 w 116"/>
                <a:gd name="T55" fmla="*/ 94467 h 75"/>
                <a:gd name="T56" fmla="*/ 121129 w 116"/>
                <a:gd name="T57" fmla="*/ 126585 h 75"/>
                <a:gd name="T58" fmla="*/ 121129 w 116"/>
                <a:gd name="T59" fmla="*/ 98245 h 75"/>
                <a:gd name="T60" fmla="*/ 113559 w 116"/>
                <a:gd name="T61" fmla="*/ 88799 h 75"/>
                <a:gd name="T62" fmla="*/ 105988 w 116"/>
                <a:gd name="T63" fmla="*/ 88799 h 75"/>
                <a:gd name="T64" fmla="*/ 107881 w 116"/>
                <a:gd name="T65" fmla="*/ 102024 h 75"/>
                <a:gd name="T66" fmla="*/ 92740 w 116"/>
                <a:gd name="T67" fmla="*/ 94467 h 75"/>
                <a:gd name="T68" fmla="*/ 88954 w 116"/>
                <a:gd name="T69" fmla="*/ 85020 h 75"/>
                <a:gd name="T70" fmla="*/ 62457 w 116"/>
                <a:gd name="T71" fmla="*/ 90688 h 75"/>
                <a:gd name="T72" fmla="*/ 164660 w 116"/>
                <a:gd name="T73" fmla="*/ 68016 h 75"/>
                <a:gd name="T74" fmla="*/ 206298 w 116"/>
                <a:gd name="T75" fmla="*/ 39676 h 75"/>
                <a:gd name="T76" fmla="*/ 200621 w 116"/>
                <a:gd name="T77" fmla="*/ 79352 h 75"/>
                <a:gd name="T78" fmla="*/ 185479 w 116"/>
                <a:gd name="T79" fmla="*/ 86909 h 75"/>
                <a:gd name="T80" fmla="*/ 164660 w 116"/>
                <a:gd name="T81" fmla="*/ 68016 h 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6" h="75">
                  <a:moveTo>
                    <a:pt x="72" y="29"/>
                  </a:moveTo>
                  <a:cubicBezTo>
                    <a:pt x="72" y="28"/>
                    <a:pt x="72" y="27"/>
                    <a:pt x="72" y="27"/>
                  </a:cubicBezTo>
                  <a:cubicBezTo>
                    <a:pt x="72" y="19"/>
                    <a:pt x="72" y="19"/>
                    <a:pt x="72" y="19"/>
                  </a:cubicBezTo>
                  <a:cubicBezTo>
                    <a:pt x="71" y="19"/>
                    <a:pt x="70" y="19"/>
                    <a:pt x="69" y="19"/>
                  </a:cubicBezTo>
                  <a:cubicBezTo>
                    <a:pt x="68" y="14"/>
                    <a:pt x="68" y="14"/>
                    <a:pt x="68" y="14"/>
                  </a:cubicBezTo>
                  <a:cubicBezTo>
                    <a:pt x="65" y="19"/>
                    <a:pt x="65" y="19"/>
                    <a:pt x="65" y="19"/>
                  </a:cubicBezTo>
                  <a:cubicBezTo>
                    <a:pt x="60" y="21"/>
                    <a:pt x="56" y="22"/>
                    <a:pt x="47" y="18"/>
                  </a:cubicBezTo>
                  <a:cubicBezTo>
                    <a:pt x="46" y="18"/>
                    <a:pt x="46" y="18"/>
                    <a:pt x="46" y="18"/>
                  </a:cubicBezTo>
                  <a:cubicBezTo>
                    <a:pt x="46" y="27"/>
                    <a:pt x="46" y="27"/>
                    <a:pt x="46" y="27"/>
                  </a:cubicBezTo>
                  <a:cubicBezTo>
                    <a:pt x="46" y="27"/>
                    <a:pt x="46" y="28"/>
                    <a:pt x="46" y="29"/>
                  </a:cubicBezTo>
                  <a:cubicBezTo>
                    <a:pt x="38" y="23"/>
                    <a:pt x="41" y="20"/>
                    <a:pt x="39" y="9"/>
                  </a:cubicBezTo>
                  <a:cubicBezTo>
                    <a:pt x="45" y="0"/>
                    <a:pt x="75" y="0"/>
                    <a:pt x="79" y="9"/>
                  </a:cubicBezTo>
                  <a:cubicBezTo>
                    <a:pt x="78" y="17"/>
                    <a:pt x="79" y="24"/>
                    <a:pt x="73" y="29"/>
                  </a:cubicBezTo>
                  <a:cubicBezTo>
                    <a:pt x="72" y="29"/>
                    <a:pt x="72" y="29"/>
                    <a:pt x="72" y="29"/>
                  </a:cubicBezTo>
                  <a:close/>
                  <a:moveTo>
                    <a:pt x="8" y="36"/>
                  </a:moveTo>
                  <a:cubicBezTo>
                    <a:pt x="7" y="30"/>
                    <a:pt x="7" y="27"/>
                    <a:pt x="8" y="23"/>
                  </a:cubicBezTo>
                  <a:cubicBezTo>
                    <a:pt x="18" y="25"/>
                    <a:pt x="20" y="16"/>
                    <a:pt x="29" y="23"/>
                  </a:cubicBezTo>
                  <a:cubicBezTo>
                    <a:pt x="30" y="27"/>
                    <a:pt x="30" y="32"/>
                    <a:pt x="29" y="35"/>
                  </a:cubicBezTo>
                  <a:cubicBezTo>
                    <a:pt x="29" y="38"/>
                    <a:pt x="28" y="40"/>
                    <a:pt x="26" y="42"/>
                  </a:cubicBezTo>
                  <a:cubicBezTo>
                    <a:pt x="24" y="44"/>
                    <a:pt x="21" y="46"/>
                    <a:pt x="18" y="46"/>
                  </a:cubicBezTo>
                  <a:cubicBezTo>
                    <a:pt x="18" y="46"/>
                    <a:pt x="18" y="46"/>
                    <a:pt x="18" y="46"/>
                  </a:cubicBezTo>
                  <a:cubicBezTo>
                    <a:pt x="15" y="46"/>
                    <a:pt x="13" y="44"/>
                    <a:pt x="11" y="42"/>
                  </a:cubicBezTo>
                  <a:cubicBezTo>
                    <a:pt x="9" y="40"/>
                    <a:pt x="8" y="38"/>
                    <a:pt x="8" y="36"/>
                  </a:cubicBezTo>
                  <a:close/>
                  <a:moveTo>
                    <a:pt x="25" y="46"/>
                  </a:moveTo>
                  <a:cubicBezTo>
                    <a:pt x="22" y="52"/>
                    <a:pt x="14" y="52"/>
                    <a:pt x="12" y="46"/>
                  </a:cubicBezTo>
                  <a:cubicBezTo>
                    <a:pt x="4" y="48"/>
                    <a:pt x="4" y="48"/>
                    <a:pt x="4" y="48"/>
                  </a:cubicBezTo>
                  <a:cubicBezTo>
                    <a:pt x="4" y="48"/>
                    <a:pt x="4" y="48"/>
                    <a:pt x="4" y="48"/>
                  </a:cubicBezTo>
                  <a:cubicBezTo>
                    <a:pt x="3" y="48"/>
                    <a:pt x="3" y="48"/>
                    <a:pt x="3" y="48"/>
                  </a:cubicBezTo>
                  <a:cubicBezTo>
                    <a:pt x="2" y="50"/>
                    <a:pt x="1" y="51"/>
                    <a:pt x="0" y="54"/>
                  </a:cubicBezTo>
                  <a:cubicBezTo>
                    <a:pt x="0" y="56"/>
                    <a:pt x="0" y="58"/>
                    <a:pt x="0" y="61"/>
                  </a:cubicBezTo>
                  <a:cubicBezTo>
                    <a:pt x="1" y="62"/>
                    <a:pt x="1" y="62"/>
                    <a:pt x="1" y="62"/>
                  </a:cubicBezTo>
                  <a:cubicBezTo>
                    <a:pt x="2" y="62"/>
                    <a:pt x="2" y="62"/>
                    <a:pt x="2" y="62"/>
                  </a:cubicBezTo>
                  <a:cubicBezTo>
                    <a:pt x="26" y="62"/>
                    <a:pt x="26" y="62"/>
                    <a:pt x="26" y="62"/>
                  </a:cubicBezTo>
                  <a:cubicBezTo>
                    <a:pt x="25" y="65"/>
                    <a:pt x="26" y="69"/>
                    <a:pt x="26" y="73"/>
                  </a:cubicBezTo>
                  <a:cubicBezTo>
                    <a:pt x="27" y="75"/>
                    <a:pt x="27" y="75"/>
                    <a:pt x="27" y="75"/>
                  </a:cubicBezTo>
                  <a:cubicBezTo>
                    <a:pt x="28" y="75"/>
                    <a:pt x="28" y="75"/>
                    <a:pt x="28" y="75"/>
                  </a:cubicBezTo>
                  <a:cubicBezTo>
                    <a:pt x="90" y="75"/>
                    <a:pt x="90" y="75"/>
                    <a:pt x="90" y="75"/>
                  </a:cubicBezTo>
                  <a:cubicBezTo>
                    <a:pt x="92" y="75"/>
                    <a:pt x="92" y="75"/>
                    <a:pt x="92" y="75"/>
                  </a:cubicBezTo>
                  <a:cubicBezTo>
                    <a:pt x="92" y="73"/>
                    <a:pt x="92" y="73"/>
                    <a:pt x="92" y="73"/>
                  </a:cubicBezTo>
                  <a:cubicBezTo>
                    <a:pt x="93" y="69"/>
                    <a:pt x="93" y="66"/>
                    <a:pt x="93" y="62"/>
                  </a:cubicBezTo>
                  <a:cubicBezTo>
                    <a:pt x="115" y="62"/>
                    <a:pt x="115" y="62"/>
                    <a:pt x="115" y="62"/>
                  </a:cubicBezTo>
                  <a:cubicBezTo>
                    <a:pt x="116" y="62"/>
                    <a:pt x="116" y="62"/>
                    <a:pt x="116" y="62"/>
                  </a:cubicBezTo>
                  <a:cubicBezTo>
                    <a:pt x="116" y="61"/>
                    <a:pt x="116" y="61"/>
                    <a:pt x="116" y="61"/>
                  </a:cubicBezTo>
                  <a:cubicBezTo>
                    <a:pt x="116" y="59"/>
                    <a:pt x="116" y="57"/>
                    <a:pt x="116" y="55"/>
                  </a:cubicBezTo>
                  <a:cubicBezTo>
                    <a:pt x="116" y="52"/>
                    <a:pt x="115" y="50"/>
                    <a:pt x="114"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3" y="47"/>
                    <a:pt x="93" y="47"/>
                    <a:pt x="93"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2" y="54"/>
                    <a:pt x="62" y="54"/>
                    <a:pt x="62" y="54"/>
                  </a:cubicBezTo>
                  <a:cubicBezTo>
                    <a:pt x="64" y="52"/>
                    <a:pt x="64" y="52"/>
                    <a:pt x="64" y="52"/>
                  </a:cubicBezTo>
                  <a:cubicBezTo>
                    <a:pt x="63" y="47"/>
                    <a:pt x="63" y="47"/>
                    <a:pt x="63" y="47"/>
                  </a:cubicBezTo>
                  <a:cubicBezTo>
                    <a:pt x="60" y="47"/>
                    <a:pt x="60" y="47"/>
                    <a:pt x="60" y="47"/>
                  </a:cubicBezTo>
                  <a:cubicBezTo>
                    <a:pt x="59" y="47"/>
                    <a:pt x="59" y="47"/>
                    <a:pt x="59" y="47"/>
                  </a:cubicBezTo>
                  <a:cubicBezTo>
                    <a:pt x="56" y="47"/>
                    <a:pt x="56" y="47"/>
                    <a:pt x="56" y="47"/>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7" y="45"/>
                    <a:pt x="47" y="45"/>
                    <a:pt x="47" y="45"/>
                  </a:cubicBezTo>
                  <a:cubicBezTo>
                    <a:pt x="33" y="48"/>
                    <a:pt x="33" y="48"/>
                    <a:pt x="33" y="48"/>
                  </a:cubicBezTo>
                  <a:cubicBezTo>
                    <a:pt x="33" y="48"/>
                    <a:pt x="33" y="48"/>
                    <a:pt x="33" y="48"/>
                  </a:cubicBezTo>
                  <a:cubicBezTo>
                    <a:pt x="25" y="46"/>
                    <a:pt x="25" y="46"/>
                    <a:pt x="25" y="46"/>
                  </a:cubicBezTo>
                  <a:close/>
                  <a:moveTo>
                    <a:pt x="87" y="36"/>
                  </a:moveTo>
                  <a:cubicBezTo>
                    <a:pt x="87" y="30"/>
                    <a:pt x="86" y="25"/>
                    <a:pt x="87" y="21"/>
                  </a:cubicBezTo>
                  <a:cubicBezTo>
                    <a:pt x="91" y="18"/>
                    <a:pt x="106" y="18"/>
                    <a:pt x="109" y="21"/>
                  </a:cubicBezTo>
                  <a:cubicBezTo>
                    <a:pt x="109" y="26"/>
                    <a:pt x="109" y="32"/>
                    <a:pt x="109" y="35"/>
                  </a:cubicBezTo>
                  <a:cubicBezTo>
                    <a:pt x="108" y="38"/>
                    <a:pt x="107" y="40"/>
                    <a:pt x="106" y="42"/>
                  </a:cubicBezTo>
                  <a:cubicBezTo>
                    <a:pt x="104" y="44"/>
                    <a:pt x="101" y="46"/>
                    <a:pt x="98" y="46"/>
                  </a:cubicBezTo>
                  <a:cubicBezTo>
                    <a:pt x="98" y="46"/>
                    <a:pt x="98" y="46"/>
                    <a:pt x="98" y="46"/>
                  </a:cubicBezTo>
                  <a:cubicBezTo>
                    <a:pt x="95" y="46"/>
                    <a:pt x="92" y="44"/>
                    <a:pt x="90" y="42"/>
                  </a:cubicBezTo>
                  <a:cubicBezTo>
                    <a:pt x="89" y="40"/>
                    <a:pt x="88" y="38"/>
                    <a:pt x="87" y="36"/>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7" name="文本框 54"/>
            <p:cNvSpPr txBox="1">
              <a:spLocks noChangeArrowheads="1"/>
            </p:cNvSpPr>
            <p:nvPr/>
          </p:nvSpPr>
          <p:spPr bwMode="auto">
            <a:xfrm>
              <a:off x="3930625" y="2713250"/>
              <a:ext cx="116442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您的内容</a:t>
              </a:r>
            </a:p>
          </p:txBody>
        </p:sp>
        <p:sp>
          <p:nvSpPr>
            <p:cNvPr id="78" name="文本框 59"/>
            <p:cNvSpPr txBox="1"/>
            <p:nvPr/>
          </p:nvSpPr>
          <p:spPr>
            <a:xfrm rot="18900000">
              <a:off x="3561444" y="2140928"/>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en-US" altLang="zh-CN" noProof="1">
                  <a:solidFill>
                    <a:schemeClr val="bg1"/>
                  </a:solidFill>
                  <a:latin typeface="微软雅黑"/>
                  <a:ea typeface="微软雅黑"/>
                </a:rPr>
                <a:t>PID</a:t>
              </a:r>
              <a:r>
                <a:rPr lang="zh-CN" altLang="en-US" noProof="1">
                  <a:solidFill>
                    <a:schemeClr val="bg1"/>
                  </a:solidFill>
                  <a:latin typeface="微软雅黑"/>
                  <a:ea typeface="微软雅黑"/>
                </a:rPr>
                <a:t>控制</a:t>
              </a:r>
            </a:p>
          </p:txBody>
        </p:sp>
        <p:sp>
          <p:nvSpPr>
            <p:cNvPr id="79" name="文本框 60"/>
            <p:cNvSpPr txBox="1"/>
            <p:nvPr/>
          </p:nvSpPr>
          <p:spPr>
            <a:xfrm rot="3088311">
              <a:off x="4468845" y="2227922"/>
              <a:ext cx="983509" cy="682097"/>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zh-CN" altLang="en-US" noProof="1">
                  <a:solidFill>
                    <a:schemeClr val="bg1"/>
                  </a:solidFill>
                  <a:latin typeface="微软雅黑"/>
                  <a:ea typeface="微软雅黑"/>
                </a:rPr>
                <a:t>模糊控制</a:t>
              </a:r>
            </a:p>
          </p:txBody>
        </p:sp>
        <p:sp>
          <p:nvSpPr>
            <p:cNvPr id="80" name="文本框 61"/>
            <p:cNvSpPr txBox="1"/>
            <p:nvPr/>
          </p:nvSpPr>
          <p:spPr>
            <a:xfrm rot="13064296">
              <a:off x="3531834" y="2982068"/>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zh-CN" altLang="en-US" noProof="1">
                  <a:solidFill>
                    <a:schemeClr val="bg1"/>
                  </a:solidFill>
                  <a:latin typeface="微软雅黑"/>
                  <a:ea typeface="微软雅黑"/>
                </a:rPr>
                <a:t>最优控制</a:t>
              </a:r>
            </a:p>
          </p:txBody>
        </p:sp>
        <p:sp>
          <p:nvSpPr>
            <p:cNvPr id="81" name="文本框 62"/>
            <p:cNvSpPr txBox="1"/>
            <p:nvPr/>
          </p:nvSpPr>
          <p:spPr>
            <a:xfrm rot="8100000">
              <a:off x="4463131" y="3011490"/>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en-US" altLang="zh-CN" noProof="1">
                  <a:solidFill>
                    <a:schemeClr val="bg1"/>
                  </a:solidFill>
                  <a:latin typeface="微软雅黑"/>
                  <a:ea typeface="微软雅黑"/>
                </a:rPr>
                <a:t>MPC</a:t>
              </a:r>
              <a:r>
                <a:rPr lang="zh-CN" altLang="en-US" noProof="1">
                  <a:solidFill>
                    <a:schemeClr val="bg1"/>
                  </a:solidFill>
                  <a:latin typeface="微软雅黑"/>
                  <a:ea typeface="微软雅黑"/>
                </a:rPr>
                <a:t>控制</a:t>
              </a:r>
            </a:p>
          </p:txBody>
        </p:sp>
      </p:grpSp>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506088"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MPC</a:t>
            </a:r>
            <a:r>
              <a:rPr lang="zh-CN" altLang="en-US" sz="2300" dirty="0">
                <a:solidFill>
                  <a:srgbClr val="224982"/>
                </a:solidFill>
                <a:latin typeface="微软雅黑" panose="020B0503020204020204" pitchFamily="34" charset="-122"/>
                <a:ea typeface="微软雅黑" panose="020B0503020204020204" pitchFamily="34" charset="-122"/>
              </a:rPr>
              <a:t>（模型预测）控制器</a:t>
            </a:r>
          </a:p>
        </p:txBody>
      </p:sp>
      <p:grpSp>
        <p:nvGrpSpPr>
          <p:cNvPr id="52" name="组合 110"/>
          <p:cNvGrpSpPr/>
          <p:nvPr/>
        </p:nvGrpSpPr>
        <p:grpSpPr bwMode="auto">
          <a:xfrm>
            <a:off x="6945148" y="1392355"/>
            <a:ext cx="2912622" cy="463870"/>
            <a:chOff x="1574602" y="3235045"/>
            <a:chExt cx="2322150" cy="370957"/>
          </a:xfrm>
          <a:solidFill>
            <a:schemeClr val="accent2">
              <a:lumMod val="75000"/>
            </a:schemeClr>
          </a:solidFill>
        </p:grpSpPr>
        <p:sp>
          <p:nvSpPr>
            <p:cNvPr id="53" name="五边形 52"/>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54"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预测模型</a:t>
              </a:r>
            </a:p>
          </p:txBody>
        </p:sp>
      </p:grpSp>
      <p:sp>
        <p:nvSpPr>
          <p:cNvPr id="55" name="TextBox 113"/>
          <p:cNvSpPr txBox="1"/>
          <p:nvPr/>
        </p:nvSpPr>
        <p:spPr>
          <a:xfrm>
            <a:off x="6913294" y="1933868"/>
            <a:ext cx="4425673" cy="735965"/>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预测模型是模型预测控制的基础。根据对象的历史信息和未来输入，预测系统未来输出。</a:t>
            </a:r>
            <a:endParaRPr lang="en-US" altLang="zh-CN" sz="1400" dirty="0">
              <a:solidFill>
                <a:srgbClr val="262626"/>
              </a:solidFill>
              <a:latin typeface="微软雅黑" panose="020B0503020204020204" pitchFamily="34" charset="-122"/>
              <a:ea typeface="微软雅黑" panose="020B0503020204020204" pitchFamily="34" charset="-122"/>
            </a:endParaRPr>
          </a:p>
        </p:txBody>
      </p:sp>
      <p:grpSp>
        <p:nvGrpSpPr>
          <p:cNvPr id="56" name="组合 114"/>
          <p:cNvGrpSpPr/>
          <p:nvPr/>
        </p:nvGrpSpPr>
        <p:grpSpPr bwMode="auto">
          <a:xfrm>
            <a:off x="6945148" y="2887489"/>
            <a:ext cx="2912622" cy="463869"/>
            <a:chOff x="1574602" y="3235045"/>
            <a:chExt cx="2322150" cy="370957"/>
          </a:xfrm>
          <a:solidFill>
            <a:srgbClr val="D9AA27"/>
          </a:solidFill>
        </p:grpSpPr>
        <p:sp>
          <p:nvSpPr>
            <p:cNvPr id="57" name="五边形 56"/>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58"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滚动优化</a:t>
              </a:r>
            </a:p>
          </p:txBody>
        </p:sp>
      </p:grpSp>
      <p:sp>
        <p:nvSpPr>
          <p:cNvPr id="59" name="TextBox 117"/>
          <p:cNvSpPr txBox="1"/>
          <p:nvPr/>
        </p:nvSpPr>
        <p:spPr>
          <a:xfrm>
            <a:off x="6913294" y="3462021"/>
            <a:ext cx="4425673" cy="735965"/>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通过某一性能指标的最优来确定控制作用，优化不是一次离线进行的，而是反复在线进行。</a:t>
            </a:r>
            <a:endParaRPr lang="en-US" altLang="zh-CN" sz="1400" dirty="0">
              <a:solidFill>
                <a:srgbClr val="262626"/>
              </a:solidFill>
              <a:latin typeface="微软雅黑" panose="020B0503020204020204" pitchFamily="34" charset="-122"/>
              <a:ea typeface="微软雅黑" panose="020B0503020204020204" pitchFamily="34" charset="-122"/>
            </a:endParaRPr>
          </a:p>
        </p:txBody>
      </p:sp>
      <p:grpSp>
        <p:nvGrpSpPr>
          <p:cNvPr id="60" name="组合 118"/>
          <p:cNvGrpSpPr/>
          <p:nvPr/>
        </p:nvGrpSpPr>
        <p:grpSpPr bwMode="auto">
          <a:xfrm>
            <a:off x="6945148" y="4448320"/>
            <a:ext cx="2912622" cy="465860"/>
            <a:chOff x="1574602" y="3235045"/>
            <a:chExt cx="2322150" cy="370957"/>
          </a:xfrm>
          <a:solidFill>
            <a:srgbClr val="AE8102"/>
          </a:solidFill>
        </p:grpSpPr>
        <p:sp>
          <p:nvSpPr>
            <p:cNvPr id="61" name="五边形 60"/>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62"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反馈校正</a:t>
              </a:r>
            </a:p>
          </p:txBody>
        </p:sp>
      </p:grpSp>
      <p:sp>
        <p:nvSpPr>
          <p:cNvPr id="63" name="TextBox 121"/>
          <p:cNvSpPr txBox="1"/>
          <p:nvPr/>
        </p:nvSpPr>
        <p:spPr>
          <a:xfrm>
            <a:off x="6913294" y="4989832"/>
            <a:ext cx="4425673" cy="1059180"/>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为了控制对理想状态的偏离，在新的采样时刻检测对象的实际输出，并利用这个实时信息对预测结果进行修正，然后再进行新的优化。</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
        <p:nvSpPr>
          <p:cNvPr id="33"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2" name="文本框 1"/>
          <p:cNvSpPr txBox="1"/>
          <p:nvPr/>
        </p:nvSpPr>
        <p:spPr>
          <a:xfrm>
            <a:off x="2257861" y="4751113"/>
            <a:ext cx="3130550" cy="368300"/>
          </a:xfrm>
          <a:prstGeom prst="rect">
            <a:avLst/>
          </a:prstGeom>
          <a:noFill/>
        </p:spPr>
        <p:txBody>
          <a:bodyPr wrap="square" rtlCol="0">
            <a:spAutoFit/>
          </a:bodyPr>
          <a:lstStyle/>
          <a:p>
            <a:r>
              <a:rPr lang="zh-CN" altLang="en-US" dirty="0"/>
              <a:t>模型预测控制原理图</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 name="Text Box 5"/>
          <p:cNvSpPr txBox="1">
            <a:spLocks noChangeArrowheads="1"/>
          </p:cNvSpPr>
          <p:nvPr/>
        </p:nvSpPr>
        <p:spPr bwMode="auto">
          <a:xfrm>
            <a:off x="3322638" y="819150"/>
            <a:ext cx="839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endParaRPr lang="zh-CN" altLang="en-US"/>
          </a:p>
        </p:txBody>
      </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5" name="组合 24"/>
          <p:cNvGrpSpPr/>
          <p:nvPr/>
        </p:nvGrpSpPr>
        <p:grpSpPr>
          <a:xfrm>
            <a:off x="924871" y="2039958"/>
            <a:ext cx="5796531" cy="2483990"/>
            <a:chOff x="378334" y="2039958"/>
            <a:chExt cx="5796531" cy="2483990"/>
          </a:xfrm>
        </p:grpSpPr>
        <p:graphicFrame>
          <p:nvGraphicFramePr>
            <p:cNvPr id="4" name="对象 3"/>
            <p:cNvGraphicFramePr>
              <a:graphicFrameLocks noChangeAspect="1"/>
            </p:cNvGraphicFramePr>
            <p:nvPr>
              <p:extLst>
                <p:ext uri="{D42A27DB-BD31-4B8C-83A1-F6EECF244321}">
                  <p14:modId xmlns:p14="http://schemas.microsoft.com/office/powerpoint/2010/main" val="1865462688"/>
                </p:ext>
              </p:extLst>
            </p:nvPr>
          </p:nvGraphicFramePr>
          <p:xfrm>
            <a:off x="3136648" y="2298958"/>
            <a:ext cx="439556" cy="370875"/>
          </p:xfrm>
          <a:graphic>
            <a:graphicData uri="http://schemas.openxmlformats.org/presentationml/2006/ole">
              <mc:AlternateContent xmlns:mc="http://schemas.openxmlformats.org/markup-compatibility/2006">
                <mc:Choice xmlns:v="urn:schemas-microsoft-com:vml" Requires="v">
                  <p:oleObj name="Equation" r:id="rId3" imgW="304536" imgH="253780" progId="Equation.DSMT4">
                    <p:embed/>
                  </p:oleObj>
                </mc:Choice>
                <mc:Fallback>
                  <p:oleObj name="Equation" r:id="rId3" imgW="304536" imgH="2537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648" y="2298958"/>
                          <a:ext cx="439556" cy="370875"/>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14718022"/>
                </p:ext>
              </p:extLst>
            </p:nvPr>
          </p:nvGraphicFramePr>
          <p:xfrm>
            <a:off x="2807863" y="3576022"/>
            <a:ext cx="418308" cy="342252"/>
          </p:xfrm>
          <a:graphic>
            <a:graphicData uri="http://schemas.openxmlformats.org/presentationml/2006/ole">
              <mc:AlternateContent xmlns:mc="http://schemas.openxmlformats.org/markup-compatibility/2006">
                <mc:Choice xmlns:v="urn:schemas-microsoft-com:vml" Requires="v">
                  <p:oleObj name="Equation" r:id="rId5" imgW="317225" imgH="253780" progId="Equation.DSMT4">
                    <p:embed/>
                  </p:oleObj>
                </mc:Choice>
                <mc:Fallback>
                  <p:oleObj name="Equation" r:id="rId5" imgW="317225" imgH="25378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7863" y="3576022"/>
                          <a:ext cx="418308" cy="342252"/>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154994522"/>
                </p:ext>
              </p:extLst>
            </p:nvPr>
          </p:nvGraphicFramePr>
          <p:xfrm>
            <a:off x="378334" y="2039958"/>
            <a:ext cx="5796531" cy="2483990"/>
          </p:xfrm>
          <a:graphic>
            <a:graphicData uri="http://schemas.openxmlformats.org/presentationml/2006/ole">
              <mc:AlternateContent xmlns:mc="http://schemas.openxmlformats.org/markup-compatibility/2006">
                <mc:Choice xmlns:v="urn:schemas-microsoft-com:vml" Requires="v">
                  <p:oleObj name="Visio" r:id="rId7" imgW="4905344" imgH="1771740" progId="Visio.Drawing.15">
                    <p:embed/>
                  </p:oleObj>
                </mc:Choice>
                <mc:Fallback>
                  <p:oleObj name="Visio" r:id="rId7" imgW="4905344" imgH="1771740" progId="Visio.Drawing.15">
                    <p:embed/>
                    <p:pic>
                      <p:nvPicPr>
                        <p:cNvPr id="0" name="Object 22"/>
                        <p:cNvPicPr>
                          <a:picLocks noChangeAspect="1" noChangeArrowheads="1"/>
                        </p:cNvPicPr>
                        <p:nvPr/>
                      </p:nvPicPr>
                      <p:blipFill>
                        <a:blip r:embed="rId8"/>
                        <a:srcRect/>
                        <a:stretch>
                          <a:fillRect/>
                        </a:stretch>
                      </p:blipFill>
                      <p:spPr bwMode="auto">
                        <a:xfrm>
                          <a:off x="378334" y="2039958"/>
                          <a:ext cx="5796531" cy="2483990"/>
                        </a:xfrm>
                        <a:prstGeom prst="rect">
                          <a:avLst/>
                        </a:prstGeom>
                        <a:noFill/>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58654230"/>
                </p:ext>
              </p:extLst>
            </p:nvPr>
          </p:nvGraphicFramePr>
          <p:xfrm>
            <a:off x="5244521" y="2321972"/>
            <a:ext cx="445077" cy="364154"/>
          </p:xfrm>
          <a:graphic>
            <a:graphicData uri="http://schemas.openxmlformats.org/presentationml/2006/ole">
              <mc:AlternateContent xmlns:mc="http://schemas.openxmlformats.org/markup-compatibility/2006">
                <mc:Choice xmlns:v="urn:schemas-microsoft-com:vml" Requires="v">
                  <p:oleObj name="Equation" r:id="rId9" imgW="317225" imgH="253780" progId="Equation.DSMT4">
                    <p:embed/>
                  </p:oleObj>
                </mc:Choice>
                <mc:Fallback>
                  <p:oleObj name="Equation" r:id="rId9" imgW="317225" imgH="25378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4521" y="2321972"/>
                          <a:ext cx="445077" cy="364154"/>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19887383"/>
                </p:ext>
              </p:extLst>
            </p:nvPr>
          </p:nvGraphicFramePr>
          <p:xfrm>
            <a:off x="4250026" y="3570766"/>
            <a:ext cx="423105" cy="356995"/>
          </p:xfrm>
          <a:graphic>
            <a:graphicData uri="http://schemas.openxmlformats.org/presentationml/2006/ole">
              <mc:AlternateContent xmlns:mc="http://schemas.openxmlformats.org/markup-compatibility/2006">
                <mc:Choice xmlns:v="urn:schemas-microsoft-com:vml" Requires="v">
                  <p:oleObj name="Equation" r:id="rId11" imgW="304536" imgH="253780" progId="Equation.DSMT4">
                    <p:embed/>
                  </p:oleObj>
                </mc:Choice>
                <mc:Fallback>
                  <p:oleObj name="Equation" r:id="rId11" imgW="304536" imgH="25378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0026" y="3570766"/>
                          <a:ext cx="423105" cy="356995"/>
                        </a:xfrm>
                        <a:prstGeom prst="rect">
                          <a:avLst/>
                        </a:prstGeom>
                        <a:noFill/>
                      </p:spPr>
                    </p:pic>
                  </p:oleObj>
                </mc:Fallback>
              </mc:AlternateContent>
            </a:graphicData>
          </a:graphic>
        </p:graphicFrame>
      </p:grpSp>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73" name="图片 4"/>
          <p:cNvPicPr>
            <a:picLocks noChangeAspect="1" noChangeArrowheads="1"/>
          </p:cNvPicPr>
          <p:nvPr/>
        </p:nvPicPr>
        <p:blipFill>
          <a:blip r:embed="rId3">
            <a:extLst>
              <a:ext uri="{28A0092B-C50C-407E-A947-70E740481C1C}">
                <a14:useLocalDpi xmlns:a14="http://schemas.microsoft.com/office/drawing/2010/main" val="0"/>
              </a:ext>
            </a:extLst>
          </a:blip>
          <a:srcRect l="4367" t="3159" r="5769" b="17941"/>
          <a:stretch>
            <a:fillRect/>
          </a:stretch>
        </p:blipFill>
        <p:spPr bwMode="auto">
          <a:xfrm>
            <a:off x="964040" y="2572476"/>
            <a:ext cx="4614724"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5"/>
          <p:cNvPicPr>
            <a:picLocks noChangeAspect="1" noChangeArrowheads="1"/>
          </p:cNvPicPr>
          <p:nvPr/>
        </p:nvPicPr>
        <p:blipFill>
          <a:blip r:embed="rId4">
            <a:extLst>
              <a:ext uri="{28A0092B-C50C-407E-A947-70E740481C1C}">
                <a14:useLocalDpi xmlns:a14="http://schemas.microsoft.com/office/drawing/2010/main" val="0"/>
              </a:ext>
            </a:extLst>
          </a:blip>
          <a:srcRect l="4500" t="2843" r="11713" b="14468"/>
          <a:stretch>
            <a:fillRect/>
          </a:stretch>
        </p:blipFill>
        <p:spPr bwMode="auto">
          <a:xfrm>
            <a:off x="6590291" y="2533583"/>
            <a:ext cx="4465636" cy="328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a:xfrm>
            <a:off x="829492" y="2013531"/>
            <a:ext cx="5026364" cy="3879273"/>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轮胎侧向力特性</a:t>
              </a:r>
              <a:endParaRPr lang="en-US" altLang="zh-CN" sz="1600" b="1" dirty="0">
                <a:solidFill>
                  <a:schemeClr val="tx1"/>
                </a:solidFill>
                <a:latin typeface="+mn-ea"/>
                <a:cs typeface="Times New Roman" panose="02020603050405020304" charset="0"/>
                <a:sym typeface="+mn-ea"/>
              </a:endParaRPr>
            </a:p>
          </p:txBody>
        </p:sp>
      </p:grpSp>
      <p:grpSp>
        <p:nvGrpSpPr>
          <p:cNvPr id="34" name="组合 33"/>
          <p:cNvGrpSpPr/>
          <p:nvPr/>
        </p:nvGrpSpPr>
        <p:grpSpPr>
          <a:xfrm>
            <a:off x="6309927" y="2013531"/>
            <a:ext cx="5026364" cy="3879273"/>
            <a:chOff x="12982" y="2587"/>
            <a:chExt cx="5926" cy="5606"/>
          </a:xfrm>
        </p:grpSpPr>
        <p:sp>
          <p:nvSpPr>
            <p:cNvPr id="3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轮胎纵向力特性</a:t>
              </a:r>
              <a:endParaRPr lang="en-US" altLang="zh-CN" sz="1600" b="1" dirty="0">
                <a:solidFill>
                  <a:schemeClr val="tx1"/>
                </a:solidFill>
                <a:latin typeface="+mn-ea"/>
                <a:cs typeface="Times New Roman" panose="02020603050405020304" charset="0"/>
                <a:sym typeface="+mn-ea"/>
              </a:endParaRPr>
            </a:p>
          </p:txBody>
        </p:sp>
      </p:grpSp>
      <p:sp>
        <p:nvSpPr>
          <p:cNvPr id="2" name="矩形 1"/>
          <p:cNvSpPr/>
          <p:nvPr/>
        </p:nvSpPr>
        <p:spPr>
          <a:xfrm>
            <a:off x="2374527" y="913441"/>
            <a:ext cx="8070437" cy="784830"/>
          </a:xfrm>
          <a:prstGeom prst="rect">
            <a:avLst/>
          </a:prstGeom>
        </p:spPr>
        <p:txBody>
          <a:bodyPr wrap="square">
            <a:spAutoFit/>
          </a:bodyPr>
          <a:lstStyle/>
          <a:p>
            <a:pPr indent="304800" algn="just">
              <a:lnSpc>
                <a:spcPct val="125000"/>
              </a:lnSpc>
              <a:spcAft>
                <a:spcPts val="0"/>
              </a:spcAft>
            </a:pPr>
            <a:r>
              <a:rPr lang="zh-CN" altLang="zh-CN" kern="100" dirty="0">
                <a:latin typeface="楷体" panose="02010609060101010101" pitchFamily="49" charset="-122"/>
                <a:ea typeface="楷体" panose="02010609060101010101" pitchFamily="49" charset="-122"/>
              </a:rPr>
              <a:t>魔术公式一般形式为</a:t>
            </a:r>
            <a:r>
              <a:rPr lang="zh-CN" altLang="zh-CN" kern="100" dirty="0">
                <a:latin typeface="Times New Roman" panose="02020603050405020304" pitchFamily="18" charset="0"/>
              </a:rPr>
              <a:t>：</a:t>
            </a:r>
            <a:endParaRPr lang="en-US" altLang="zh-CN" kern="100" dirty="0">
              <a:latin typeface="Times New Roman" panose="02020603050405020304" pitchFamily="18" charset="0"/>
            </a:endParaRPr>
          </a:p>
          <a:p>
            <a:pPr indent="304800" algn="just">
              <a:lnSpc>
                <a:spcPct val="125000"/>
              </a:lnSpc>
              <a:spcAft>
                <a:spcPts val="0"/>
              </a:spcAft>
            </a:pPr>
            <a:r>
              <a:rPr lang="zh-CN" altLang="en-US" kern="100" dirty="0">
                <a:latin typeface="Times New Roman" panose="02020603050405020304" pitchFamily="18" charset="0"/>
                <a:ea typeface="楷体" panose="02010609060101010101" pitchFamily="49" charset="-122"/>
              </a:rPr>
              <a:t>本文选择</a:t>
            </a:r>
            <a:r>
              <a:rPr lang="en-US" altLang="zh-CN" dirty="0">
                <a:latin typeface="Times New Roman" panose="02020603050405020304" pitchFamily="18" charset="0"/>
                <a:ea typeface="楷体" panose="02010609060101010101" pitchFamily="49" charset="-122"/>
              </a:rPr>
              <a:t>225/60 R80</a:t>
            </a:r>
            <a:r>
              <a:rPr lang="zh-CN" altLang="en-US" dirty="0">
                <a:latin typeface="Times New Roman" panose="02020603050405020304" pitchFamily="18" charset="0"/>
                <a:ea typeface="楷体" panose="02010609060101010101" pitchFamily="49" charset="-122"/>
              </a:rPr>
              <a:t>轮胎，并对其轮胎特性进行分析。</a:t>
            </a:r>
            <a:endParaRPr lang="en-US" altLang="zh-CN" kern="100" dirty="0">
              <a:latin typeface="Times New Roman" panose="02020603050405020304" pitchFamily="18" charset="0"/>
              <a:ea typeface="楷体" panose="02010609060101010101" pitchFamily="49" charset="-122"/>
            </a:endParaRPr>
          </a:p>
        </p:txBody>
      </p:sp>
      <p:sp>
        <p:nvSpPr>
          <p:cNvPr id="3" name="Rectangle 8"/>
          <p:cNvSpPr>
            <a:spLocks noChangeArrowheads="1"/>
          </p:cNvSpPr>
          <p:nvPr/>
        </p:nvSpPr>
        <p:spPr bwMode="auto">
          <a:xfrm>
            <a:off x="3157152" y="1018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636816097"/>
              </p:ext>
            </p:extLst>
          </p:nvPr>
        </p:nvGraphicFramePr>
        <p:xfrm>
          <a:off x="4952335" y="914081"/>
          <a:ext cx="4574864" cy="483747"/>
        </p:xfrm>
        <a:graphic>
          <a:graphicData uri="http://schemas.openxmlformats.org/presentationml/2006/ole">
            <mc:AlternateContent xmlns:mc="http://schemas.openxmlformats.org/markup-compatibility/2006">
              <mc:Choice xmlns:v="urn:schemas-microsoft-com:vml" Requires="v">
                <p:oleObj name="Equation" r:id="rId5" imgW="3148234" imgH="330057" progId="Equation.DSMT4">
                  <p:embed/>
                </p:oleObj>
              </mc:Choice>
              <mc:Fallback>
                <p:oleObj name="Equation" r:id="rId5" imgW="3148234" imgH="330057"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2335" y="914081"/>
                        <a:ext cx="4574864" cy="483747"/>
                      </a:xfrm>
                      <a:prstGeom prst="rect">
                        <a:avLst/>
                      </a:prstGeom>
                      <a:noFill/>
                    </p:spPr>
                  </p:pic>
                </p:oleObj>
              </mc:Fallback>
            </mc:AlternateContent>
          </a:graphicData>
        </a:graphic>
      </p:graphicFrame>
      <p:grpSp>
        <p:nvGrpSpPr>
          <p:cNvPr id="71" name="组合 70"/>
          <p:cNvGrpSpPr/>
          <p:nvPr/>
        </p:nvGrpSpPr>
        <p:grpSpPr>
          <a:xfrm>
            <a:off x="386195" y="131117"/>
            <a:ext cx="563775" cy="563774"/>
            <a:chOff x="5147024" y="2437566"/>
            <a:chExt cx="1713834" cy="1713832"/>
          </a:xfrm>
        </p:grpSpPr>
        <p:sp>
          <p:nvSpPr>
            <p:cNvPr id="72" name="椭圆 71"/>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73" name="椭圆 72"/>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74" name="组合 73"/>
            <p:cNvGrpSpPr/>
            <p:nvPr/>
          </p:nvGrpSpPr>
          <p:grpSpPr>
            <a:xfrm>
              <a:off x="5580419" y="2873421"/>
              <a:ext cx="847045" cy="842122"/>
              <a:chOff x="5549900" y="2886075"/>
              <a:chExt cx="1092200" cy="1085850"/>
            </a:xfrm>
            <a:solidFill>
              <a:schemeClr val="bg1"/>
            </a:solidFill>
          </p:grpSpPr>
          <p:sp>
            <p:nvSpPr>
              <p:cNvPr id="75"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44355"/>
    </mc:Choice>
    <mc:Fallback xmlns="">
      <p:transition advTm="443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800219"/>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418308" y="1865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737900352"/>
              </p:ext>
            </p:extLst>
          </p:nvPr>
        </p:nvGraphicFramePr>
        <p:xfrm>
          <a:off x="783309" y="1766388"/>
          <a:ext cx="4366128" cy="3291563"/>
        </p:xfrm>
        <a:graphic>
          <a:graphicData uri="http://schemas.openxmlformats.org/presentationml/2006/ole">
            <mc:AlternateContent xmlns:mc="http://schemas.openxmlformats.org/markup-compatibility/2006">
              <mc:Choice xmlns:v="urn:schemas-microsoft-com:vml" Requires="v">
                <p:oleObj name="Visio" r:id="rId4" imgW="6610423" imgH="5467230" progId="Visio.Drawing.15">
                  <p:embed/>
                </p:oleObj>
              </mc:Choice>
              <mc:Fallback>
                <p:oleObj name="Visio" r:id="rId4" imgW="6610423" imgH="5467230" progId="Visio.Drawing.15">
                  <p:embed/>
                  <p:pic>
                    <p:nvPicPr>
                      <p:cNvPr id="0" name="Object 1"/>
                      <p:cNvPicPr>
                        <a:picLocks noChangeAspect="1" noChangeArrowheads="1"/>
                      </p:cNvPicPr>
                      <p:nvPr/>
                    </p:nvPicPr>
                    <p:blipFill>
                      <a:blip r:embed="rId5"/>
                      <a:srcRect/>
                      <a:stretch>
                        <a:fillRect/>
                      </a:stretch>
                    </p:blipFill>
                    <p:spPr bwMode="auto">
                      <a:xfrm>
                        <a:off x="783309" y="1766388"/>
                        <a:ext cx="4366128" cy="3291563"/>
                      </a:xfrm>
                      <a:prstGeom prst="rect">
                        <a:avLst/>
                      </a:prstGeom>
                      <a:noFill/>
                    </p:spPr>
                  </p:pic>
                </p:oleObj>
              </mc:Fallback>
            </mc:AlternateContent>
          </a:graphicData>
        </a:graphic>
      </p:graphicFrame>
      <p:sp>
        <p:nvSpPr>
          <p:cNvPr id="4" name="矩形 3"/>
          <p:cNvSpPr/>
          <p:nvPr/>
        </p:nvSpPr>
        <p:spPr>
          <a:xfrm>
            <a:off x="5597236" y="1254679"/>
            <a:ext cx="6096000" cy="754694"/>
          </a:xfrm>
          <a:prstGeom prst="rect">
            <a:avLst/>
          </a:prstGeom>
        </p:spPr>
        <p:txBody>
          <a:bodyPr>
            <a:spAutoFit/>
          </a:bodyPr>
          <a:lstStyle/>
          <a:p>
            <a:pPr indent="457200">
              <a:lnSpc>
                <a:spcPct val="125000"/>
              </a:lnSpc>
            </a:pPr>
            <a:r>
              <a:rPr lang="zh-CN" altLang="en-US" dirty="0">
                <a:latin typeface="楷体" panose="02010609060101010101" pitchFamily="49" charset="-122"/>
                <a:ea typeface="楷体" panose="02010609060101010101" pitchFamily="49" charset="-122"/>
              </a:rPr>
              <a:t>结合车辆二自由度动力学模型与小角度假设条件下魔术轮胎模型，得到车辆系统模型作为模型预测的基础</a:t>
            </a:r>
            <a:r>
              <a:rPr lang="zh-CN" altLang="en-US" dirty="0"/>
              <a:t>：</a:t>
            </a:r>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035087531"/>
              </p:ext>
            </p:extLst>
          </p:nvPr>
        </p:nvGraphicFramePr>
        <p:xfrm>
          <a:off x="6578102" y="2028706"/>
          <a:ext cx="4065124" cy="2412537"/>
        </p:xfrm>
        <a:graphic>
          <a:graphicData uri="http://schemas.openxmlformats.org/presentationml/2006/ole">
            <mc:AlternateContent xmlns:mc="http://schemas.openxmlformats.org/markup-compatibility/2006">
              <mc:Choice xmlns:v="urn:schemas-microsoft-com:vml" Requires="v">
                <p:oleObj name="Equation" r:id="rId6" imgW="3213100" imgH="1905000" progId="Equation.DSMT4">
                  <p:embed/>
                </p:oleObj>
              </mc:Choice>
              <mc:Fallback>
                <p:oleObj name="Equation" r:id="rId6" imgW="3213100" imgH="1905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102" y="2028706"/>
                        <a:ext cx="4065124" cy="2412537"/>
                      </a:xfrm>
                      <a:prstGeom prst="rect">
                        <a:avLst/>
                      </a:prstGeom>
                      <a:noFill/>
                    </p:spPr>
                  </p:pic>
                </p:oleObj>
              </mc:Fallback>
            </mc:AlternateContent>
          </a:graphicData>
        </a:graphic>
      </p:graphicFrame>
      <p:sp>
        <p:nvSpPr>
          <p:cNvPr id="7" name="文本框 6"/>
          <p:cNvSpPr txBox="1"/>
          <p:nvPr/>
        </p:nvSpPr>
        <p:spPr>
          <a:xfrm>
            <a:off x="1669555" y="5042829"/>
            <a:ext cx="2900218"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车辆二自由度动力学模型</a:t>
            </a:r>
          </a:p>
        </p:txBody>
      </p:sp>
      <p:graphicFrame>
        <p:nvGraphicFramePr>
          <p:cNvPr id="9" name="对象 8"/>
          <p:cNvGraphicFramePr>
            <a:graphicFrameLocks noChangeAspect="1"/>
          </p:cNvGraphicFramePr>
          <p:nvPr>
            <p:extLst>
              <p:ext uri="{D42A27DB-BD31-4B8C-83A1-F6EECF244321}">
                <p14:modId xmlns:p14="http://schemas.microsoft.com/office/powerpoint/2010/main" val="1592667554"/>
              </p:ext>
            </p:extLst>
          </p:nvPr>
        </p:nvGraphicFramePr>
        <p:xfrm>
          <a:off x="7159700" y="4643713"/>
          <a:ext cx="2383640" cy="381909"/>
        </p:xfrm>
        <a:graphic>
          <a:graphicData uri="http://schemas.openxmlformats.org/presentationml/2006/ole">
            <mc:AlternateContent xmlns:mc="http://schemas.openxmlformats.org/markup-compatibility/2006">
              <mc:Choice xmlns:v="urn:schemas-microsoft-com:vml" Requires="v">
                <p:oleObj name="Equation" r:id="rId8" imgW="1727200" imgH="279400" progId="Equation.DSMT4">
                  <p:embed/>
                </p:oleObj>
              </mc:Choice>
              <mc:Fallback>
                <p:oleObj name="Equation" r:id="rId8" imgW="1727200" imgH="2794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9700" y="4643713"/>
                        <a:ext cx="2383640" cy="381909"/>
                      </a:xfrm>
                      <a:prstGeom prst="rect">
                        <a:avLst/>
                      </a:prstGeom>
                      <a:noFill/>
                    </p:spPr>
                  </p:pic>
                </p:oleObj>
              </mc:Fallback>
            </mc:AlternateContent>
          </a:graphicData>
        </a:graphic>
      </p:graphicFrame>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9" name="组合 18"/>
          <p:cNvGrpSpPr/>
          <p:nvPr/>
        </p:nvGrpSpPr>
        <p:grpSpPr>
          <a:xfrm>
            <a:off x="5734304" y="4643708"/>
            <a:ext cx="1425393" cy="338554"/>
            <a:chOff x="6940198" y="5337649"/>
            <a:chExt cx="1606881" cy="369721"/>
          </a:xfrm>
        </p:grpSpPr>
        <p:sp>
          <p:nvSpPr>
            <p:cNvPr id="20"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2" name="矩形 21"/>
            <p:cNvSpPr/>
            <p:nvPr/>
          </p:nvSpPr>
          <p:spPr>
            <a:xfrm>
              <a:off x="6940201" y="5337649"/>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系统状态量</a:t>
              </a:r>
              <a:r>
                <a:rPr lang="zh-CN" altLang="en-US" sz="1600" b="1" dirty="0">
                  <a:solidFill>
                    <a:srgbClr val="FFFFFF"/>
                  </a:solidFill>
                </a:rPr>
                <a:t>：</a:t>
              </a:r>
              <a:endParaRPr lang="en-US" altLang="zh-CN" sz="1600" b="1" dirty="0">
                <a:solidFill>
                  <a:srgbClr val="FFFFFF"/>
                </a:solidFill>
              </a:endParaRPr>
            </a:p>
          </p:txBody>
        </p:sp>
      </p:grpSp>
      <p:grpSp>
        <p:nvGrpSpPr>
          <p:cNvPr id="23" name="组合 22"/>
          <p:cNvGrpSpPr/>
          <p:nvPr/>
        </p:nvGrpSpPr>
        <p:grpSpPr>
          <a:xfrm>
            <a:off x="5734305" y="5145905"/>
            <a:ext cx="1425395" cy="338554"/>
            <a:chOff x="6940198" y="5337655"/>
            <a:chExt cx="1606883" cy="369721"/>
          </a:xfrm>
        </p:grpSpPr>
        <p:sp>
          <p:nvSpPr>
            <p:cNvPr id="24"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5" name="矩形 24"/>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系统控制量</a:t>
              </a:r>
              <a:r>
                <a:rPr lang="zh-CN" altLang="en-US" sz="1600" b="1" dirty="0">
                  <a:solidFill>
                    <a:srgbClr val="FFFFFF"/>
                  </a:solidFill>
                </a:rPr>
                <a:t>：</a:t>
              </a:r>
              <a:endParaRPr lang="en-US" altLang="zh-CN" sz="1600" b="1" dirty="0">
                <a:solidFill>
                  <a:srgbClr val="FFFFFF"/>
                </a:solidFill>
              </a:endParaRPr>
            </a:p>
          </p:txBody>
        </p:sp>
      </p:grpSp>
      <p:grpSp>
        <p:nvGrpSpPr>
          <p:cNvPr id="26" name="组合 25"/>
          <p:cNvGrpSpPr/>
          <p:nvPr/>
        </p:nvGrpSpPr>
        <p:grpSpPr>
          <a:xfrm>
            <a:off x="5734307" y="5630400"/>
            <a:ext cx="1425394" cy="338554"/>
            <a:chOff x="6940198" y="5337655"/>
            <a:chExt cx="1606883" cy="369721"/>
          </a:xfrm>
        </p:grpSpPr>
        <p:sp>
          <p:nvSpPr>
            <p:cNvPr id="27"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8" name="矩形 27"/>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系统输出量</a:t>
              </a:r>
              <a:r>
                <a:rPr lang="zh-CN" altLang="en-US" sz="1600" b="1" dirty="0">
                  <a:solidFill>
                    <a:srgbClr val="FFFFFF"/>
                  </a:solidFill>
                </a:rPr>
                <a:t>：</a:t>
              </a:r>
              <a:endParaRPr lang="en-US" altLang="zh-CN" sz="1600" b="1" dirty="0">
                <a:solidFill>
                  <a:srgbClr val="FFFFFF"/>
                </a:solidFill>
              </a:endParaRPr>
            </a:p>
          </p:txBody>
        </p:sp>
      </p:gr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204155642"/>
              </p:ext>
            </p:extLst>
          </p:nvPr>
        </p:nvGraphicFramePr>
        <p:xfrm>
          <a:off x="7159700" y="5218081"/>
          <a:ext cx="535709" cy="304380"/>
        </p:xfrm>
        <a:graphic>
          <a:graphicData uri="http://schemas.openxmlformats.org/presentationml/2006/ole">
            <mc:AlternateContent xmlns:mc="http://schemas.openxmlformats.org/markup-compatibility/2006">
              <mc:Choice xmlns:v="urn:schemas-microsoft-com:vml" Requires="v">
                <p:oleObj name="Equation" r:id="rId10" imgW="418918" imgH="241195" progId="Equation.DSMT4">
                  <p:embed/>
                </p:oleObj>
              </mc:Choice>
              <mc:Fallback>
                <p:oleObj name="Equation" r:id="rId10" imgW="418918" imgH="241195"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9700" y="5218081"/>
                        <a:ext cx="535709" cy="304380"/>
                      </a:xfrm>
                      <a:prstGeom prst="rect">
                        <a:avLst/>
                      </a:prstGeom>
                      <a:noFill/>
                    </p:spPr>
                  </p:pic>
                </p:oleObj>
              </mc:Fallback>
            </mc:AlternateContent>
          </a:graphicData>
        </a:graphic>
      </p:graphicFrame>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833538166"/>
              </p:ext>
            </p:extLst>
          </p:nvPr>
        </p:nvGraphicFramePr>
        <p:xfrm>
          <a:off x="7159697" y="5586907"/>
          <a:ext cx="876265" cy="330022"/>
        </p:xfrm>
        <a:graphic>
          <a:graphicData uri="http://schemas.openxmlformats.org/presentationml/2006/ole">
            <mc:AlternateContent xmlns:mc="http://schemas.openxmlformats.org/markup-compatibility/2006">
              <mc:Choice xmlns:v="urn:schemas-microsoft-com:vml" Requires="v">
                <p:oleObj name="Equation" r:id="rId12" imgW="736600" imgH="279400" progId="Equation.DSMT4">
                  <p:embed/>
                </p:oleObj>
              </mc:Choice>
              <mc:Fallback>
                <p:oleObj name="Equation" r:id="rId12" imgW="736600" imgH="279400"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9697" y="5586907"/>
                        <a:ext cx="876265" cy="330022"/>
                      </a:xfrm>
                      <a:prstGeom prst="rect">
                        <a:avLst/>
                      </a:prstGeom>
                      <a:noFill/>
                    </p:spPr>
                  </p:pic>
                </p:oleObj>
              </mc:Fallback>
            </mc:AlternateContent>
          </a:graphicData>
        </a:graphic>
      </p:graphicFrame>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ustDataLst>
      <p:tags r:id="rId1"/>
    </p:custDataLst>
    <p:extLst>
      <p:ext uri="{BB962C8B-B14F-4D97-AF65-F5344CB8AC3E}">
        <p14:creationId xmlns:p14="http://schemas.microsoft.com/office/powerpoint/2010/main" val="2735324119"/>
      </p:ext>
    </p:extLst>
  </p:cSld>
  <p:clrMapOvr>
    <a:masterClrMapping/>
  </p:clrMapOvr>
  <mc:AlternateContent xmlns:mc="http://schemas.openxmlformats.org/markup-compatibility/2006" xmlns:p14="http://schemas.microsoft.com/office/powerpoint/2010/main">
    <mc:Choice Requires="p14">
      <p:transition p14:dur="0" advTm="29310"/>
    </mc:Choice>
    <mc:Fallback xmlns="">
      <p:transition advTm="293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 y="22564"/>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目标函数及约束条件</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8256494" y="4003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1"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3" name="Rectangle 1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5"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1" name="对象 240"/>
          <p:cNvGraphicFramePr>
            <a:graphicFrameLocks noChangeAspect="1"/>
          </p:cNvGraphicFramePr>
          <p:nvPr>
            <p:extLst>
              <p:ext uri="{D42A27DB-BD31-4B8C-83A1-F6EECF244321}">
                <p14:modId xmlns:p14="http://schemas.microsoft.com/office/powerpoint/2010/main" val="1336183675"/>
              </p:ext>
            </p:extLst>
          </p:nvPr>
        </p:nvGraphicFramePr>
        <p:xfrm>
          <a:off x="6019775" y="1359198"/>
          <a:ext cx="5903913" cy="739775"/>
        </p:xfrm>
        <a:graphic>
          <a:graphicData uri="http://schemas.openxmlformats.org/presentationml/2006/ole">
            <mc:AlternateContent xmlns:mc="http://schemas.openxmlformats.org/markup-compatibility/2006">
              <mc:Choice xmlns:v="urn:schemas-microsoft-com:vml" Requires="v">
                <p:oleObj name="Equation" r:id="rId4" imgW="3644640" imgH="457200" progId="Equation.DSMT4">
                  <p:embed/>
                </p:oleObj>
              </mc:Choice>
              <mc:Fallback>
                <p:oleObj name="Equation" r:id="rId4" imgW="3644640" imgH="457200" progId="Equation.DSMT4">
                  <p:embed/>
                  <p:pic>
                    <p:nvPicPr>
                      <p:cNvPr id="0" name=""/>
                      <p:cNvPicPr>
                        <a:picLocks noChangeAspect="1" noChangeArrowheads="1"/>
                      </p:cNvPicPr>
                      <p:nvPr/>
                    </p:nvPicPr>
                    <p:blipFill>
                      <a:blip r:embed="rId5"/>
                      <a:srcRect/>
                      <a:stretch>
                        <a:fillRect/>
                      </a:stretch>
                    </p:blipFill>
                    <p:spPr bwMode="auto">
                      <a:xfrm>
                        <a:off x="6019775" y="1359198"/>
                        <a:ext cx="5903913" cy="739775"/>
                      </a:xfrm>
                      <a:prstGeom prst="rect">
                        <a:avLst/>
                      </a:prstGeom>
                      <a:noFill/>
                    </p:spPr>
                  </p:pic>
                </p:oleObj>
              </mc:Fallback>
            </mc:AlternateContent>
          </a:graphicData>
        </a:graphic>
      </p:graphicFrame>
      <p:sp>
        <p:nvSpPr>
          <p:cNvPr id="242" name="圆角矩形 241"/>
          <p:cNvSpPr/>
          <p:nvPr/>
        </p:nvSpPr>
        <p:spPr>
          <a:xfrm>
            <a:off x="6788075" y="1376180"/>
            <a:ext cx="2614108"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3" name="圆角矩形 242"/>
          <p:cNvSpPr/>
          <p:nvPr/>
        </p:nvSpPr>
        <p:spPr>
          <a:xfrm>
            <a:off x="9586093" y="1358748"/>
            <a:ext cx="1693046"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4" name="圆角矩形 243"/>
          <p:cNvSpPr/>
          <p:nvPr/>
        </p:nvSpPr>
        <p:spPr>
          <a:xfrm>
            <a:off x="11463049" y="1358748"/>
            <a:ext cx="492205"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grpSp>
        <p:nvGrpSpPr>
          <p:cNvPr id="257" name="组合 256"/>
          <p:cNvGrpSpPr>
            <a:grpSpLocks/>
          </p:cNvGrpSpPr>
          <p:nvPr/>
        </p:nvGrpSpPr>
        <p:grpSpPr bwMode="auto">
          <a:xfrm>
            <a:off x="7202699" y="2621426"/>
            <a:ext cx="4398965" cy="654707"/>
            <a:chOff x="4420477" y="1346339"/>
            <a:chExt cx="4399673" cy="654616"/>
          </a:xfrm>
        </p:grpSpPr>
        <p:sp>
          <p:nvSpPr>
            <p:cNvPr id="260" name="椭圆 259"/>
            <p:cNvSpPr/>
            <p:nvPr/>
          </p:nvSpPr>
          <p:spPr bwMode="auto">
            <a:xfrm>
              <a:off x="4420477" y="1346339"/>
              <a:ext cx="584294" cy="582530"/>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2000" b="1" noProof="1">
                  <a:latin typeface="Times New Roman" panose="02020603050405020304" pitchFamily="18" charset="0"/>
                  <a:ea typeface="微软雅黑"/>
                  <a:cs typeface="Times New Roman" panose="02020603050405020304" pitchFamily="18" charset="0"/>
                </a:rPr>
                <a:t>1</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59" name="TextBox 8"/>
            <p:cNvSpPr txBox="1"/>
            <p:nvPr/>
          </p:nvSpPr>
          <p:spPr>
            <a:xfrm>
              <a:off x="5148064" y="1391642"/>
              <a:ext cx="3672086" cy="609313"/>
            </a:xfrm>
            <a:prstGeom prst="rect">
              <a:avLst/>
            </a:prstGeom>
            <a:noFill/>
          </p:spPr>
          <p:txBody>
            <a:bodyPr>
              <a:spAutoFit/>
            </a:bodyPr>
            <a:lstStyle/>
            <a:p>
              <a:pPr algn="just" fontAlgn="auto">
                <a:lnSpc>
                  <a:spcPct val="120000"/>
                </a:lnSpc>
                <a:defRPr/>
              </a:pPr>
              <a:r>
                <a:rPr lang="zh-CN" altLang="en-US"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惩罚预测时域内实际输出量与参考值之差，反映控制系统对参考轨迹的快速跟踪能力</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2" name="组合 261"/>
          <p:cNvGrpSpPr>
            <a:grpSpLocks/>
          </p:cNvGrpSpPr>
          <p:nvPr/>
        </p:nvGrpSpPr>
        <p:grpSpPr bwMode="auto">
          <a:xfrm>
            <a:off x="7202699" y="3631078"/>
            <a:ext cx="4398965" cy="631609"/>
            <a:chOff x="4420477" y="2356036"/>
            <a:chExt cx="4399673" cy="631520"/>
          </a:xfrm>
        </p:grpSpPr>
        <p:sp>
          <p:nvSpPr>
            <p:cNvPr id="265" name="椭圆 264"/>
            <p:cNvSpPr/>
            <p:nvPr/>
          </p:nvSpPr>
          <p:spPr bwMode="auto">
            <a:xfrm>
              <a:off x="4420477" y="2356036"/>
              <a:ext cx="584294" cy="577768"/>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2</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4" name="TextBox 13"/>
            <p:cNvSpPr txBox="1"/>
            <p:nvPr/>
          </p:nvSpPr>
          <p:spPr>
            <a:xfrm>
              <a:off x="5148064" y="2378243"/>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反映的是在控制时域内系统对控制增量的约束能力，即系统的平稳性</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7" name="组合 266"/>
          <p:cNvGrpSpPr>
            <a:grpSpLocks/>
          </p:cNvGrpSpPr>
          <p:nvPr/>
        </p:nvGrpSpPr>
        <p:grpSpPr bwMode="auto">
          <a:xfrm>
            <a:off x="7202699" y="4635955"/>
            <a:ext cx="4398965" cy="613265"/>
            <a:chOff x="4420477" y="3360975"/>
            <a:chExt cx="4399673" cy="613180"/>
          </a:xfrm>
        </p:grpSpPr>
        <p:sp>
          <p:nvSpPr>
            <p:cNvPr id="270" name="椭圆 269"/>
            <p:cNvSpPr/>
            <p:nvPr/>
          </p:nvSpPr>
          <p:spPr bwMode="auto">
            <a:xfrm>
              <a:off x="4420477" y="3360975"/>
              <a:ext cx="584294" cy="582529"/>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3</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9" name="TextBox 18"/>
            <p:cNvSpPr txBox="1"/>
            <p:nvPr/>
          </p:nvSpPr>
          <p:spPr>
            <a:xfrm>
              <a:off x="5148064" y="3364842"/>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系统加入的松弛因子，防止系统出现无可行解的情况</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72" name="组合 271"/>
          <p:cNvGrpSpPr/>
          <p:nvPr/>
        </p:nvGrpSpPr>
        <p:grpSpPr>
          <a:xfrm>
            <a:off x="136235" y="1249149"/>
            <a:ext cx="6903302" cy="4426088"/>
            <a:chOff x="-508743" y="1339446"/>
            <a:chExt cx="9146493" cy="4679401"/>
          </a:xfrm>
        </p:grpSpPr>
        <p:grpSp>
          <p:nvGrpSpPr>
            <p:cNvPr id="273" name="组合 272"/>
            <p:cNvGrpSpPr>
              <a:grpSpLocks/>
            </p:cNvGrpSpPr>
            <p:nvPr/>
          </p:nvGrpSpPr>
          <p:grpSpPr bwMode="auto">
            <a:xfrm>
              <a:off x="2011405" y="3354531"/>
              <a:ext cx="6626345" cy="1593062"/>
              <a:chOff x="2682935" y="1508430"/>
              <a:chExt cx="5710059" cy="1623079"/>
            </a:xfrm>
          </p:grpSpPr>
          <p:grpSp>
            <p:nvGrpSpPr>
              <p:cNvPr id="287" name="组合 71"/>
              <p:cNvGrpSpPr>
                <a:grpSpLocks/>
              </p:cNvGrpSpPr>
              <p:nvPr/>
            </p:nvGrpSpPr>
            <p:grpSpPr bwMode="auto">
              <a:xfrm>
                <a:off x="3598894" y="1508430"/>
                <a:ext cx="3757495" cy="1082053"/>
                <a:chOff x="3598894" y="1508430"/>
                <a:chExt cx="3757495" cy="1082053"/>
              </a:xfrm>
            </p:grpSpPr>
            <p:cxnSp>
              <p:nvCxnSpPr>
                <p:cNvPr id="294" name="直接连接符 293"/>
                <p:cNvCxnSpPr/>
                <p:nvPr/>
              </p:nvCxnSpPr>
              <p:spPr>
                <a:xfrm>
                  <a:off x="3598894" y="1981234"/>
                  <a:ext cx="3757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a:off x="3598894"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a:off x="5583207"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a:off x="7354802"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flipH="1">
                  <a:off x="5585972" y="1508430"/>
                  <a:ext cx="0" cy="472803"/>
                </a:xfrm>
                <a:prstGeom prst="line">
                  <a:avLst/>
                </a:prstGeom>
                <a:ln>
                  <a:solidFill>
                    <a:srgbClr val="00508A"/>
                  </a:solidFill>
                </a:ln>
              </p:spPr>
              <p:style>
                <a:lnRef idx="1">
                  <a:schemeClr val="accent1"/>
                </a:lnRef>
                <a:fillRef idx="0">
                  <a:schemeClr val="accent1"/>
                </a:fillRef>
                <a:effectRef idx="0">
                  <a:schemeClr val="accent1"/>
                </a:effectRef>
                <a:fontRef idx="minor">
                  <a:schemeClr val="tx1"/>
                </a:fontRef>
              </p:style>
            </p:cxnSp>
          </p:grpSp>
          <p:sp>
            <p:nvSpPr>
              <p:cNvPr id="288" name="矩形 287"/>
              <p:cNvSpPr/>
              <p:nvPr/>
            </p:nvSpPr>
            <p:spPr>
              <a:xfrm>
                <a:off x="2682935" y="2590483"/>
                <a:ext cx="1787469"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9" name="TextBox 37"/>
              <p:cNvSpPr txBox="1">
                <a:spLocks noChangeArrowheads="1"/>
              </p:cNvSpPr>
              <p:nvPr/>
            </p:nvSpPr>
            <p:spPr bwMode="auto">
              <a:xfrm>
                <a:off x="2877955"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质心侧偏角约束</a:t>
                </a:r>
              </a:p>
            </p:txBody>
          </p:sp>
          <p:sp>
            <p:nvSpPr>
              <p:cNvPr id="290" name="矩形 289"/>
              <p:cNvSpPr/>
              <p:nvPr/>
            </p:nvSpPr>
            <p:spPr>
              <a:xfrm>
                <a:off x="4643436" y="2590483"/>
                <a:ext cx="1789056"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1" name="TextBox 38"/>
              <p:cNvSpPr txBox="1">
                <a:spLocks noChangeArrowheads="1"/>
              </p:cNvSpPr>
              <p:nvPr/>
            </p:nvSpPr>
            <p:spPr bwMode="auto">
              <a:xfrm>
                <a:off x="4839171"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轮胎侧偏角约束</a:t>
                </a:r>
              </a:p>
            </p:txBody>
          </p:sp>
          <p:sp>
            <p:nvSpPr>
              <p:cNvPr id="292" name="矩形 291"/>
              <p:cNvSpPr/>
              <p:nvPr/>
            </p:nvSpPr>
            <p:spPr>
              <a:xfrm>
                <a:off x="6603937" y="2590483"/>
                <a:ext cx="1789057"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3" name="TextBox 39"/>
              <p:cNvSpPr txBox="1">
                <a:spLocks noChangeArrowheads="1"/>
              </p:cNvSpPr>
              <p:nvPr/>
            </p:nvSpPr>
            <p:spPr bwMode="auto">
              <a:xfrm>
                <a:off x="6800390"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侧向加速度约束</a:t>
                </a:r>
              </a:p>
            </p:txBody>
          </p:sp>
        </p:grpSp>
        <p:sp>
          <p:nvSpPr>
            <p:cNvPr id="274" name="矩形 273"/>
            <p:cNvSpPr/>
            <p:nvPr/>
          </p:nvSpPr>
          <p:spPr bwMode="auto">
            <a:xfrm>
              <a:off x="4339929" y="2907059"/>
              <a:ext cx="2074302"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5" name="TextBox 37"/>
            <p:cNvSpPr txBox="1">
              <a:spLocks noChangeArrowheads="1"/>
            </p:cNvSpPr>
            <p:nvPr/>
          </p:nvSpPr>
          <p:spPr bwMode="auto">
            <a:xfrm>
              <a:off x="4513650" y="3027845"/>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车辆动力学约束</a:t>
              </a:r>
            </a:p>
          </p:txBody>
        </p:sp>
        <p:sp>
          <p:nvSpPr>
            <p:cNvPr id="276" name="矩形 275"/>
            <p:cNvSpPr/>
            <p:nvPr/>
          </p:nvSpPr>
          <p:spPr bwMode="auto">
            <a:xfrm>
              <a:off x="-172123" y="2924297"/>
              <a:ext cx="2816785"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7" name="TextBox 37"/>
            <p:cNvSpPr txBox="1">
              <a:spLocks noChangeArrowheads="1"/>
            </p:cNvSpPr>
            <p:nvPr/>
          </p:nvSpPr>
          <p:spPr bwMode="auto">
            <a:xfrm>
              <a:off x="-508743" y="3045083"/>
              <a:ext cx="3153405"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前轮转角及其增量约束</a:t>
              </a:r>
            </a:p>
          </p:txBody>
        </p:sp>
        <p:cxnSp>
          <p:nvCxnSpPr>
            <p:cNvPr id="278" name="直接连接符 277"/>
            <p:cNvCxnSpPr/>
            <p:nvPr/>
          </p:nvCxnSpPr>
          <p:spPr bwMode="auto">
            <a:xfrm>
              <a:off x="1178873" y="2328546"/>
              <a:ext cx="4184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bwMode="auto">
            <a:xfrm>
              <a:off x="1178873" y="2328546"/>
              <a:ext cx="0" cy="5979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bwMode="auto">
            <a:xfrm>
              <a:off x="5363767" y="2320935"/>
              <a:ext cx="0" cy="5815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1" name="矩形 280"/>
            <p:cNvSpPr/>
            <p:nvPr/>
          </p:nvSpPr>
          <p:spPr bwMode="auto">
            <a:xfrm>
              <a:off x="2084847" y="1339446"/>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2" name="TextBox 37"/>
            <p:cNvSpPr txBox="1">
              <a:spLocks noChangeArrowheads="1"/>
            </p:cNvSpPr>
            <p:nvPr/>
          </p:nvSpPr>
          <p:spPr bwMode="auto">
            <a:xfrm>
              <a:off x="2274991" y="1460232"/>
              <a:ext cx="1588117"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约束条件</a:t>
              </a:r>
            </a:p>
          </p:txBody>
        </p:sp>
        <p:cxnSp>
          <p:nvCxnSpPr>
            <p:cNvPr id="283" name="直接箭头连接符 282"/>
            <p:cNvCxnSpPr>
              <a:stCxn id="281" idx="2"/>
            </p:cNvCxnSpPr>
            <p:nvPr/>
          </p:nvCxnSpPr>
          <p:spPr bwMode="auto">
            <a:xfrm flipH="1">
              <a:off x="3182880" y="1870466"/>
              <a:ext cx="2796" cy="4655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4" name="丁字箭头 283"/>
            <p:cNvSpPr/>
            <p:nvPr/>
          </p:nvSpPr>
          <p:spPr>
            <a:xfrm flipV="1">
              <a:off x="2011405" y="5053188"/>
              <a:ext cx="6626345" cy="351111"/>
            </a:xfrm>
            <a:prstGeom prst="leftRightUpArrow">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sp>
          <p:nvSpPr>
            <p:cNvPr id="285" name="矩形 284"/>
            <p:cNvSpPr/>
            <p:nvPr/>
          </p:nvSpPr>
          <p:spPr bwMode="auto">
            <a:xfrm>
              <a:off x="4124915" y="5487827"/>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6" name="TextBox 37"/>
            <p:cNvSpPr txBox="1">
              <a:spLocks noChangeArrowheads="1"/>
            </p:cNvSpPr>
            <p:nvPr/>
          </p:nvSpPr>
          <p:spPr bwMode="auto">
            <a:xfrm>
              <a:off x="4381994" y="5608613"/>
              <a:ext cx="14542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输出量约束</a:t>
              </a:r>
            </a:p>
          </p:txBody>
        </p:sp>
      </p:grpSp>
    </p:spTree>
    <p:custDataLst>
      <p:tags r:id="rId1"/>
    </p:custDataLst>
    <p:extLst>
      <p:ext uri="{BB962C8B-B14F-4D97-AF65-F5344CB8AC3E}">
        <p14:creationId xmlns:p14="http://schemas.microsoft.com/office/powerpoint/2010/main" val="3309654771"/>
      </p:ext>
    </p:extLst>
  </p:cSld>
  <p:clrMapOvr>
    <a:masterClrMapping/>
  </p:clrMapOvr>
  <mc:AlternateContent xmlns:mc="http://schemas.openxmlformats.org/markup-compatibility/2006" xmlns:p14="http://schemas.microsoft.com/office/powerpoint/2010/main">
    <mc:Choice Requires="p14">
      <p:transition p14:dur="0" advTm="55667"/>
    </mc:Choice>
    <mc:Fallback xmlns="">
      <p:transition advTm="55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fade">
                                      <p:cBhvr>
                                        <p:cTn id="15" dur="500"/>
                                        <p:tgtEl>
                                          <p:spTgt spid="2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fade">
                                      <p:cBhvr>
                                        <p:cTn id="18" dur="500"/>
                                        <p:tgtEl>
                                          <p:spTgt spid="244"/>
                                        </p:tgtEl>
                                      </p:cBhvr>
                                    </p:animEffect>
                                  </p:childTnLst>
                                </p:cTn>
                              </p:par>
                              <p:par>
                                <p:cTn id="19" presetID="10" presetClass="entr" presetSubtype="0"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animEffect transition="in" filter="fade">
                                      <p:cBhvr>
                                        <p:cTn id="21" dur="500"/>
                                        <p:tgtEl>
                                          <p:spTgt spid="257"/>
                                        </p:tgtEl>
                                      </p:cBhvr>
                                    </p:animEffect>
                                  </p:childTnLst>
                                </p:cTn>
                              </p:par>
                              <p:par>
                                <p:cTn id="22" presetID="10" presetClass="entr" presetSubtype="0" fill="hold" nodeType="withEffect">
                                  <p:stCondLst>
                                    <p:cond delay="0"/>
                                  </p:stCondLst>
                                  <p:childTnLst>
                                    <p:set>
                                      <p:cBhvr>
                                        <p:cTn id="23" dur="1" fill="hold">
                                          <p:stCondLst>
                                            <p:cond delay="0"/>
                                          </p:stCondLst>
                                        </p:cTn>
                                        <p:tgtEl>
                                          <p:spTgt spid="262"/>
                                        </p:tgtEl>
                                        <p:attrNameLst>
                                          <p:attrName>style.visibility</p:attrName>
                                        </p:attrNameLst>
                                      </p:cBhvr>
                                      <p:to>
                                        <p:strVal val="visible"/>
                                      </p:to>
                                    </p:set>
                                    <p:animEffect transition="in" filter="fade">
                                      <p:cBhvr>
                                        <p:cTn id="24" dur="500"/>
                                        <p:tgtEl>
                                          <p:spTgt spid="262"/>
                                        </p:tgtEl>
                                      </p:cBhvr>
                                    </p:animEffect>
                                  </p:childTnLst>
                                </p:cTn>
                              </p:par>
                              <p:par>
                                <p:cTn id="25" presetID="10" presetClass="entr" presetSubtype="0" fill="hold" nodeType="withEffect">
                                  <p:stCondLst>
                                    <p:cond delay="0"/>
                                  </p:stCondLst>
                                  <p:childTnLst>
                                    <p:set>
                                      <p:cBhvr>
                                        <p:cTn id="26" dur="1" fill="hold">
                                          <p:stCondLst>
                                            <p:cond delay="0"/>
                                          </p:stCondLst>
                                        </p:cTn>
                                        <p:tgtEl>
                                          <p:spTgt spid="267"/>
                                        </p:tgtEl>
                                        <p:attrNameLst>
                                          <p:attrName>style.visibility</p:attrName>
                                        </p:attrNameLst>
                                      </p:cBhvr>
                                      <p:to>
                                        <p:strVal val="visible"/>
                                      </p:to>
                                    </p:set>
                                    <p:animEffect transition="in" filter="fade">
                                      <p:cBhvr>
                                        <p:cTn id="2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animBg="1"/>
      <p:bldP spid="2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仿真平台搭建</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2289" name="Picture 1" descr="捕获"/>
          <p:cNvPicPr>
            <a:picLocks noChangeAspect="1" noChangeArrowheads="1"/>
          </p:cNvPicPr>
          <p:nvPr/>
        </p:nvPicPr>
        <p:blipFill>
          <a:blip r:embed="rId3">
            <a:extLst>
              <a:ext uri="{28A0092B-C50C-407E-A947-70E740481C1C}">
                <a14:useLocalDpi xmlns:a14="http://schemas.microsoft.com/office/drawing/2010/main" val="0"/>
              </a:ext>
            </a:extLst>
          </a:blip>
          <a:srcRect l="5658" t="2209" r="1813"/>
          <a:stretch>
            <a:fillRect/>
          </a:stretch>
        </p:blipFill>
        <p:spPr bwMode="auto">
          <a:xfrm>
            <a:off x="6308869" y="901407"/>
            <a:ext cx="4973622" cy="233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41234860"/>
              </p:ext>
            </p:extLst>
          </p:nvPr>
        </p:nvGraphicFramePr>
        <p:xfrm>
          <a:off x="6407863" y="3389346"/>
          <a:ext cx="4625026" cy="2834311"/>
        </p:xfrm>
        <a:graphic>
          <a:graphicData uri="http://schemas.openxmlformats.org/presentationml/2006/ole">
            <mc:AlternateContent xmlns:mc="http://schemas.openxmlformats.org/markup-compatibility/2006">
              <mc:Choice xmlns:v="urn:schemas-microsoft-com:vml" Requires="v">
                <p:oleObj name="Visio" r:id="rId4" imgW="7610455" imgH="4724460" progId="Visio.Drawing.15">
                  <p:embed/>
                </p:oleObj>
              </mc:Choice>
              <mc:Fallback>
                <p:oleObj name="Visio" r:id="rId4" imgW="7610455" imgH="4724460" progId="Visio.Drawing.1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b="2002"/>
                      <a:stretch>
                        <a:fillRect/>
                      </a:stretch>
                    </p:blipFill>
                    <p:spPr bwMode="auto">
                      <a:xfrm>
                        <a:off x="6407863" y="3389346"/>
                        <a:ext cx="4625026" cy="2834311"/>
                      </a:xfrm>
                      <a:prstGeom prst="rect">
                        <a:avLst/>
                      </a:prstGeom>
                      <a:noFill/>
                    </p:spPr>
                  </p:pic>
                </p:oleObj>
              </mc:Fallback>
            </mc:AlternateContent>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2696075912"/>
              </p:ext>
            </p:extLst>
          </p:nvPr>
        </p:nvGraphicFramePr>
        <p:xfrm>
          <a:off x="990600" y="1822334"/>
          <a:ext cx="4108526" cy="3104669"/>
        </p:xfrm>
        <a:graphic>
          <a:graphicData uri="http://schemas.openxmlformats.org/drawingml/2006/table">
            <a:tbl>
              <a:tblPr firstRow="1" bandRow="1">
                <a:tableStyleId>{5C22544A-7EE6-4342-B048-85BDC9FD1C3A}</a:tableStyleId>
              </a:tblPr>
              <a:tblGrid>
                <a:gridCol w="2054263">
                  <a:extLst>
                    <a:ext uri="{9D8B030D-6E8A-4147-A177-3AD203B41FA5}">
                      <a16:colId xmlns:a16="http://schemas.microsoft.com/office/drawing/2014/main" val="20000"/>
                    </a:ext>
                  </a:extLst>
                </a:gridCol>
                <a:gridCol w="2054263">
                  <a:extLst>
                    <a:ext uri="{9D8B030D-6E8A-4147-A177-3AD203B41FA5}">
                      <a16:colId xmlns:a16="http://schemas.microsoft.com/office/drawing/2014/main" val="20001"/>
                    </a:ext>
                  </a:extLst>
                </a:gridCol>
              </a:tblGrid>
              <a:tr h="446672">
                <a:tc>
                  <a:txBody>
                    <a:bodyPr/>
                    <a:lstStyle/>
                    <a:p>
                      <a:pPr algn="ctr"/>
                      <a:r>
                        <a:rPr lang="zh-CN" altLang="en-US" dirty="0"/>
                        <a:t>控制器参数</a:t>
                      </a:r>
                    </a:p>
                  </a:txBody>
                  <a:tcPr/>
                </a:tc>
                <a:tc>
                  <a:txBody>
                    <a:bodyPr/>
                    <a:lstStyle/>
                    <a:p>
                      <a:pPr algn="ctr"/>
                      <a:r>
                        <a:rPr lang="zh-CN" altLang="en-US" dirty="0"/>
                        <a:t>取值</a:t>
                      </a:r>
                    </a:p>
                  </a:txBody>
                  <a:tcPr/>
                </a:tc>
                <a:extLst>
                  <a:ext uri="{0D108BD9-81ED-4DB2-BD59-A6C34878D82A}">
                    <a16:rowId xmlns:a16="http://schemas.microsoft.com/office/drawing/2014/main" val="10000"/>
                  </a:ext>
                </a:extLst>
              </a:tr>
              <a:tr h="394056">
                <a:tc>
                  <a:txBody>
                    <a:bodyPr/>
                    <a:lstStyle/>
                    <a:p>
                      <a:pPr algn="ctr"/>
                      <a:r>
                        <a:rPr lang="zh-CN" altLang="en-US" dirty="0"/>
                        <a:t>预测时域</a:t>
                      </a:r>
                    </a:p>
                  </a:txBody>
                  <a:tcPr/>
                </a:tc>
                <a:tc>
                  <a:txBody>
                    <a:bodyPr/>
                    <a:lstStyle/>
                    <a:p>
                      <a:pPr algn="ctr"/>
                      <a:r>
                        <a:rPr lang="en-US" altLang="zh-CN" dirty="0">
                          <a:latin typeface="Times New Roman" panose="02020603050405020304" pitchFamily="18" charset="0"/>
                          <a:cs typeface="Times New Roman" panose="02020603050405020304" pitchFamily="18" charset="0"/>
                        </a:rPr>
                        <a:t>25</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94056">
                <a:tc>
                  <a:txBody>
                    <a:bodyPr/>
                    <a:lstStyle/>
                    <a:p>
                      <a:pPr algn="ctr"/>
                      <a:r>
                        <a:rPr lang="zh-CN" altLang="en-US" dirty="0"/>
                        <a:t>控制时域</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r h="394056">
                <a:tc>
                  <a:txBody>
                    <a:bodyPr/>
                    <a:lstStyle/>
                    <a:p>
                      <a:pPr algn="ctr"/>
                      <a:r>
                        <a:rPr lang="zh-CN" altLang="en-US" dirty="0"/>
                        <a:t>采样时间</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0.02</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3"/>
                  </a:ext>
                </a:extLst>
              </a:tr>
              <a:tr h="687717">
                <a:tc>
                  <a:txBody>
                    <a:bodyPr/>
                    <a:lstStyle/>
                    <a:p>
                      <a:pPr algn="ctr"/>
                      <a:r>
                        <a:rPr lang="zh-CN" altLang="en-US" dirty="0"/>
                        <a:t>加权矩阵</a:t>
                      </a:r>
                      <a:r>
                        <a:rPr lang="en-US" altLang="zh-CN" dirty="0"/>
                        <a:t>Q</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0004"/>
                  </a:ext>
                </a:extLst>
              </a:tr>
              <a:tr h="394056">
                <a:tc>
                  <a:txBody>
                    <a:bodyPr/>
                    <a:lstStyle/>
                    <a:p>
                      <a:pPr algn="ctr"/>
                      <a:r>
                        <a:rPr lang="zh-CN" altLang="en-US" dirty="0"/>
                        <a:t>加权矩阵</a:t>
                      </a:r>
                      <a:r>
                        <a:rPr lang="en-US" altLang="zh-CN" dirty="0"/>
                        <a:t>R</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5"/>
                  </a:ext>
                </a:extLst>
              </a:tr>
              <a:tr h="394056">
                <a:tc>
                  <a:txBody>
                    <a:bodyPr/>
                    <a:lstStyle/>
                    <a:p>
                      <a:pPr algn="ctr"/>
                      <a:r>
                        <a:rPr lang="zh-CN" altLang="en-US" dirty="0"/>
                        <a:t>松弛因子</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39327839"/>
              </p:ext>
            </p:extLst>
          </p:nvPr>
        </p:nvGraphicFramePr>
        <p:xfrm>
          <a:off x="3786691" y="4190052"/>
          <a:ext cx="602425" cy="287521"/>
        </p:xfrm>
        <a:graphic>
          <a:graphicData uri="http://schemas.openxmlformats.org/presentationml/2006/ole">
            <mc:AlternateContent xmlns:mc="http://schemas.openxmlformats.org/markup-compatibility/2006">
              <mc:Choice xmlns:v="urn:schemas-microsoft-com:vml" Requires="v">
                <p:oleObj name="Equation" r:id="rId6" imgW="418918" imgH="203112" progId="Equation.DSMT4">
                  <p:embed/>
                </p:oleObj>
              </mc:Choice>
              <mc:Fallback>
                <p:oleObj name="Equation" r:id="rId6" imgW="418918" imgH="203112" progId="Equation.DSMT4">
                  <p:embed/>
                  <p:pic>
                    <p:nvPicPr>
                      <p:cNvPr id="0" name="Object 1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6691" y="4190052"/>
                        <a:ext cx="602425" cy="287521"/>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650479506"/>
              </p:ext>
            </p:extLst>
          </p:nvPr>
        </p:nvGraphicFramePr>
        <p:xfrm>
          <a:off x="3472940" y="3481007"/>
          <a:ext cx="1323146" cy="623405"/>
        </p:xfrm>
        <a:graphic>
          <a:graphicData uri="http://schemas.openxmlformats.org/presentationml/2006/ole">
            <mc:AlternateContent xmlns:mc="http://schemas.openxmlformats.org/markup-compatibility/2006">
              <mc:Choice xmlns:v="urn:schemas-microsoft-com:vml" Requires="v">
                <p:oleObj name="Equation" r:id="rId8" imgW="990600" imgH="457200" progId="Equation.DSMT4">
                  <p:embed/>
                </p:oleObj>
              </mc:Choice>
              <mc:Fallback>
                <p:oleObj name="Equation" r:id="rId8" imgW="990600" imgH="457200" progId="Equation.DSMT4">
                  <p:embed/>
                  <p:pic>
                    <p:nvPicPr>
                      <p:cNvPr id="0" name="Object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2940" y="3481007"/>
                        <a:ext cx="1323146" cy="623405"/>
                      </a:xfrm>
                      <a:prstGeom prst="rect">
                        <a:avLst/>
                      </a:prstGeom>
                      <a:noFill/>
                    </p:spPr>
                  </p:pic>
                </p:oleObj>
              </mc:Fallback>
            </mc:AlternateContent>
          </a:graphicData>
        </a:graphic>
      </p:graphicFrame>
    </p:spTree>
    <p:extLst>
      <p:ext uri="{BB962C8B-B14F-4D97-AF65-F5344CB8AC3E}">
        <p14:creationId xmlns:p14="http://schemas.microsoft.com/office/powerpoint/2010/main" val="3577214379"/>
      </p:ext>
    </p:extLst>
  </p:cSld>
  <p:clrMapOvr>
    <a:masterClrMapping/>
  </p:clrMapOvr>
  <mc:AlternateContent xmlns:mc="http://schemas.openxmlformats.org/markup-compatibility/2006" xmlns:p14="http://schemas.microsoft.com/office/powerpoint/2010/main">
    <mc:Choice Requires="p14">
      <p:transition p14:dur="0" advTm="10313"/>
    </mc:Choice>
    <mc:Fallback xmlns="">
      <p:transition advTm="1031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车速适应性分析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418307" y="1013874"/>
            <a:ext cx="11552019" cy="646331"/>
          </a:xfrm>
          <a:prstGeom prst="rect">
            <a:avLst/>
          </a:prstGeom>
        </p:spPr>
        <p:txBody>
          <a:bodyPr wrap="square">
            <a:spAutoFit/>
          </a:bodyPr>
          <a:lstStyle/>
          <a:p>
            <a:pPr indent="457200"/>
            <a:r>
              <a:rPr lang="zh-CN" altLang="zh-CN" dirty="0">
                <a:latin typeface="楷体" panose="02010609060101010101" pitchFamily="49" charset="-122"/>
                <a:ea typeface="楷体" panose="02010609060101010101" pitchFamily="49" charset="-122"/>
              </a:rPr>
              <a:t>选取</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36km/h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72 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90km/h</a:t>
            </a:r>
            <a:r>
              <a:rPr lang="zh-CN" altLang="zh-CN" dirty="0">
                <a:latin typeface="楷体" panose="02010609060101010101" pitchFamily="49" charset="-122"/>
                <a:ea typeface="楷体" panose="02010609060101010101" pitchFamily="49" charset="-122"/>
              </a:rPr>
              <a:t>分别为车辆行使速度，设置路面摩擦因数为</a:t>
            </a:r>
            <a:r>
              <a:rPr lang="en-US" altLang="zh-CN" dirty="0">
                <a:latin typeface="楷体" panose="02010609060101010101" pitchFamily="49" charset="-122"/>
                <a:ea typeface="楷体" panose="02010609060101010101" pitchFamily="49" charset="-122"/>
              </a:rPr>
              <a:t>0.85</a:t>
            </a:r>
            <a:r>
              <a:rPr lang="zh-CN" altLang="zh-CN" dirty="0">
                <a:latin typeface="楷体" panose="02010609060101010101" pitchFamily="49" charset="-122"/>
                <a:ea typeface="楷体" panose="02010609060101010101" pitchFamily="49" charset="-122"/>
              </a:rPr>
              <a:t>。在控制器参数及车辆参数相同的条件下，对控制器的适应性进行分析。</a:t>
            </a:r>
            <a:endParaRPr lang="zh-CN" altLang="en-US" dirty="0">
              <a:latin typeface="楷体" panose="02010609060101010101" pitchFamily="49" charset="-122"/>
              <a:ea typeface="楷体" panose="02010609060101010101" pitchFamily="49" charset="-122"/>
            </a:endParaRPr>
          </a:p>
        </p:txBody>
      </p:sp>
      <p:grpSp>
        <p:nvGrpSpPr>
          <p:cNvPr id="14" name="组合 13"/>
          <p:cNvGrpSpPr/>
          <p:nvPr/>
        </p:nvGrpSpPr>
        <p:grpSpPr>
          <a:xfrm>
            <a:off x="655683" y="2299393"/>
            <a:ext cx="4778756" cy="3356821"/>
            <a:chOff x="655683" y="2096190"/>
            <a:chExt cx="4778756" cy="3356821"/>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4722" t="6158" r="34948" b="40200"/>
            <a:stretch/>
          </p:blipFill>
          <p:spPr>
            <a:xfrm>
              <a:off x="917858" y="2096190"/>
              <a:ext cx="4516581" cy="3121890"/>
            </a:xfrm>
            <a:prstGeom prst="rect">
              <a:avLst/>
            </a:prstGeom>
          </p:spPr>
        </p:pic>
        <p:sp>
          <p:nvSpPr>
            <p:cNvPr id="9" name="文本框 8"/>
            <p:cNvSpPr txBox="1"/>
            <p:nvPr/>
          </p:nvSpPr>
          <p:spPr>
            <a:xfrm>
              <a:off x="2485549"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11" name="文本框 10"/>
            <p:cNvSpPr txBox="1"/>
            <p:nvPr/>
          </p:nvSpPr>
          <p:spPr>
            <a:xfrm rot="16200000">
              <a:off x="102357" y="3248830"/>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grpSp>
      <p:grpSp>
        <p:nvGrpSpPr>
          <p:cNvPr id="15" name="组合 14"/>
          <p:cNvGrpSpPr/>
          <p:nvPr/>
        </p:nvGrpSpPr>
        <p:grpSpPr>
          <a:xfrm>
            <a:off x="6096000" y="2299392"/>
            <a:ext cx="4821381" cy="3356822"/>
            <a:chOff x="6096000" y="2096189"/>
            <a:chExt cx="4821381" cy="3356822"/>
          </a:xfrm>
        </p:grpSpPr>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8671" t="5681" r="23352" b="34169"/>
            <a:stretch/>
          </p:blipFill>
          <p:spPr>
            <a:xfrm>
              <a:off x="6299199" y="2096189"/>
              <a:ext cx="4618182" cy="3121891"/>
            </a:xfrm>
            <a:prstGeom prst="rect">
              <a:avLst/>
            </a:prstGeom>
          </p:spPr>
        </p:pic>
        <p:sp>
          <p:nvSpPr>
            <p:cNvPr id="25" name="文本框 24"/>
            <p:cNvSpPr txBox="1"/>
            <p:nvPr/>
          </p:nvSpPr>
          <p:spPr>
            <a:xfrm>
              <a:off x="8259037"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542674" y="3112425"/>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grpSp>
        <p:nvGrpSpPr>
          <p:cNvPr id="30" name="组合 29"/>
          <p:cNvGrpSpPr/>
          <p:nvPr/>
        </p:nvGrpSpPr>
        <p:grpSpPr>
          <a:xfrm>
            <a:off x="581836" y="1774036"/>
            <a:ext cx="5026365" cy="3998694"/>
            <a:chOff x="12982" y="2587"/>
            <a:chExt cx="5926" cy="5606"/>
          </a:xfrm>
        </p:grpSpPr>
        <p:sp>
          <p:nvSpPr>
            <p:cNvPr id="31"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不同车速轨迹对比图</a:t>
              </a:r>
              <a:endParaRPr lang="en-US" altLang="zh-CN" sz="1600" b="1" dirty="0">
                <a:solidFill>
                  <a:schemeClr val="tx1"/>
                </a:solidFill>
                <a:latin typeface="+mn-ea"/>
                <a:cs typeface="Times New Roman" panose="02020603050405020304" charset="0"/>
                <a:sym typeface="+mn-ea"/>
              </a:endParaRPr>
            </a:p>
          </p:txBody>
        </p:sp>
      </p:grpSp>
      <p:grpSp>
        <p:nvGrpSpPr>
          <p:cNvPr id="36" name="组合 35"/>
          <p:cNvGrpSpPr/>
          <p:nvPr/>
        </p:nvGrpSpPr>
        <p:grpSpPr>
          <a:xfrm>
            <a:off x="6020586" y="1768503"/>
            <a:ext cx="5026365" cy="3998694"/>
            <a:chOff x="12982" y="2587"/>
            <a:chExt cx="5926" cy="5606"/>
          </a:xfrm>
        </p:grpSpPr>
        <p:sp>
          <p:nvSpPr>
            <p:cNvPr id="3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3464633119"/>
      </p:ext>
    </p:extLst>
  </p:cSld>
  <p:clrMapOvr>
    <a:masterClrMapping/>
  </p:clrMapOvr>
  <mc:AlternateContent xmlns:mc="http://schemas.openxmlformats.org/markup-compatibility/2006" xmlns:p14="http://schemas.microsoft.com/office/powerpoint/2010/main">
    <mc:Choice Requires="p14">
      <p:transition p14:dur="0" advTm="43266"/>
    </mc:Choice>
    <mc:Fallback xmlns="">
      <p:transition advTm="432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3857250" cy="459690"/>
            <a:chOff x="4315150" y="953426"/>
            <a:chExt cx="3857250" cy="540057"/>
          </a:xfrm>
        </p:grpSpPr>
        <p:sp>
          <p:nvSpPr>
            <p:cNvPr id="61" name="矩形 60"/>
            <p:cNvSpPr/>
            <p:nvPr/>
          </p:nvSpPr>
          <p:spPr>
            <a:xfrm>
              <a:off x="4740528" y="1036090"/>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3857250" cy="459690"/>
            <a:chOff x="4315150" y="953426"/>
            <a:chExt cx="3857250" cy="540057"/>
          </a:xfrm>
        </p:grpSpPr>
        <p:sp>
          <p:nvSpPr>
            <p:cNvPr id="40" name="矩形 39"/>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并道策略设计与轨迹规划</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平行四边形 4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3857250" cy="459690"/>
            <a:chOff x="4315150" y="953426"/>
            <a:chExt cx="3857250" cy="540057"/>
          </a:xfrm>
        </p:grpSpPr>
        <p:sp>
          <p:nvSpPr>
            <p:cNvPr id="59" name="矩形 58"/>
            <p:cNvSpPr/>
            <p:nvPr/>
          </p:nvSpPr>
          <p:spPr>
            <a:xfrm>
              <a:off x="4740528" y="1036090"/>
              <a:ext cx="3242455"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基于模型预测的轨迹跟踪控制</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平行四边形 7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3857250" cy="459690"/>
            <a:chOff x="4315150" y="953426"/>
            <a:chExt cx="3857250" cy="540057"/>
          </a:xfrm>
        </p:grpSpPr>
        <p:sp>
          <p:nvSpPr>
            <p:cNvPr id="77" name="矩形 76"/>
            <p:cNvSpPr/>
            <p:nvPr/>
          </p:nvSpPr>
          <p:spPr>
            <a:xfrm>
              <a:off x="4740528" y="1036090"/>
              <a:ext cx="317059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并道控制算法仿真验证</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平行四边形 78"/>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3857250"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9011" y="57865"/>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9" t="5566" r="30463" b="33065"/>
          <a:stretch/>
        </p:blipFill>
        <p:spPr>
          <a:xfrm>
            <a:off x="6565148" y="2561612"/>
            <a:ext cx="4353864" cy="318926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4354" t="5129" r="26961" b="32948"/>
          <a:stretch/>
        </p:blipFill>
        <p:spPr>
          <a:xfrm>
            <a:off x="1038607" y="2596516"/>
            <a:ext cx="4575992" cy="3207024"/>
          </a:xfrm>
          <a:prstGeom prst="rect">
            <a:avLst/>
          </a:prstGeom>
        </p:spPr>
      </p:pic>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附着条件适应性分析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18307" y="1013874"/>
            <a:ext cx="11552019" cy="923330"/>
          </a:xfrm>
          <a:prstGeom prst="rect">
            <a:avLst/>
          </a:prstGeom>
        </p:spPr>
        <p:txBody>
          <a:bodyPr wrap="square">
            <a:spAutoFit/>
          </a:bodyPr>
          <a:lstStyle/>
          <a:p>
            <a:pPr indent="457200"/>
            <a:r>
              <a:rPr lang="zh-CN" altLang="en-US" dirty="0">
                <a:latin typeface="楷体" panose="02010609060101010101" pitchFamily="49" charset="-122"/>
                <a:ea typeface="楷体" panose="02010609060101010101" pitchFamily="49" charset="-122"/>
              </a:rPr>
              <a:t>车辆的动力学参数（如轮胎侧偏刚度）会随着路面附着条件的不同而发生变化，当路面附着条件较差时可能出现侧向力不足的情况。</a:t>
            </a:r>
            <a:r>
              <a:rPr lang="zh-CN" altLang="zh-CN" dirty="0">
                <a:latin typeface="楷体" panose="02010609060101010101" pitchFamily="49" charset="-122"/>
                <a:ea typeface="楷体" panose="02010609060101010101" pitchFamily="49" charset="-122"/>
              </a:rPr>
              <a:t>因此假设车辆速度为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54km/h</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选取附着系数为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0.4</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0.85</a:t>
            </a:r>
            <a:r>
              <a:rPr lang="zh-CN" altLang="zh-CN" dirty="0">
                <a:latin typeface="楷体" panose="02010609060101010101" pitchFamily="49" charset="-122"/>
                <a:ea typeface="楷体" panose="02010609060101010101" pitchFamily="49" charset="-122"/>
              </a:rPr>
              <a:t>的两种路面对控制器的跟踪效果进行测试</a:t>
            </a:r>
            <a:r>
              <a:rPr lang="zh-CN" altLang="en-US" dirty="0">
                <a:latin typeface="楷体" panose="02010609060101010101" pitchFamily="49" charset="-122"/>
                <a:ea typeface="楷体" panose="02010609060101010101" pitchFamily="49" charset="-122"/>
              </a:rPr>
              <a:t>。</a:t>
            </a:r>
          </a:p>
        </p:txBody>
      </p:sp>
      <p:sp>
        <p:nvSpPr>
          <p:cNvPr id="22" name="文本框 21"/>
          <p:cNvSpPr txBox="1"/>
          <p:nvPr/>
        </p:nvSpPr>
        <p:spPr>
          <a:xfrm>
            <a:off x="2688816" y="574647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3" name="文本框 22"/>
          <p:cNvSpPr txBox="1"/>
          <p:nvPr/>
        </p:nvSpPr>
        <p:spPr>
          <a:xfrm rot="16200000">
            <a:off x="220695" y="3753248"/>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6" name="文本框 25"/>
          <p:cNvSpPr txBox="1"/>
          <p:nvPr/>
        </p:nvSpPr>
        <p:spPr>
          <a:xfrm>
            <a:off x="8205665" y="5746473"/>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725560" y="3638359"/>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nvGrpSpPr>
          <p:cNvPr id="28" name="组合 27"/>
          <p:cNvGrpSpPr/>
          <p:nvPr/>
        </p:nvGrpSpPr>
        <p:grpSpPr>
          <a:xfrm>
            <a:off x="743206" y="2075251"/>
            <a:ext cx="5026365" cy="3998694"/>
            <a:chOff x="12982" y="2587"/>
            <a:chExt cx="5926" cy="5606"/>
          </a:xfrm>
        </p:grpSpPr>
        <p:sp>
          <p:nvSpPr>
            <p:cNvPr id="2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不同附着条件轨迹对比图</a:t>
              </a:r>
              <a:endParaRPr lang="en-US" altLang="zh-CN" sz="1600" b="1" dirty="0">
                <a:solidFill>
                  <a:schemeClr val="tx1"/>
                </a:solidFill>
                <a:latin typeface="+mn-ea"/>
                <a:cs typeface="Times New Roman" panose="02020603050405020304" charset="0"/>
                <a:sym typeface="+mn-ea"/>
              </a:endParaRPr>
            </a:p>
          </p:txBody>
        </p:sp>
      </p:grpSp>
      <p:grpSp>
        <p:nvGrpSpPr>
          <p:cNvPr id="31" name="组合 30"/>
          <p:cNvGrpSpPr/>
          <p:nvPr/>
        </p:nvGrpSpPr>
        <p:grpSpPr>
          <a:xfrm>
            <a:off x="6181956" y="2069718"/>
            <a:ext cx="5026365" cy="3998694"/>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625013546"/>
      </p:ext>
    </p:extLst>
  </p:cSld>
  <p:clrMapOvr>
    <a:masterClrMapping/>
  </p:clrMapOvr>
  <mc:AlternateContent xmlns:mc="http://schemas.openxmlformats.org/markup-compatibility/2006" xmlns:p14="http://schemas.microsoft.com/office/powerpoint/2010/main">
    <mc:Choice Requires="p14">
      <p:transition p14:dur="0" advTm="47391"/>
    </mc:Choice>
    <mc:Fallback xmlns="">
      <p:transition advTm="473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复杂交通场景中多任务多模概率化轨迹预测模型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753592"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prescan/simulink</a:t>
            </a:r>
            <a:r>
              <a:rPr lang="zh-CN" altLang="en-US" sz="2300" dirty="0">
                <a:solidFill>
                  <a:srgbClr val="224982"/>
                </a:solidFill>
                <a:latin typeface="微软雅黑" panose="020B0503020204020204" pitchFamily="34" charset="-122"/>
                <a:ea typeface="微软雅黑" panose="020B0503020204020204" pitchFamily="34" charset="-122"/>
              </a:rPr>
              <a:t>仿真流程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104992" y="975635"/>
            <a:ext cx="2402231" cy="6744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环境感知模块</a:t>
            </a:r>
          </a:p>
        </p:txBody>
      </p:sp>
      <p:sp>
        <p:nvSpPr>
          <p:cNvPr id="28" name="圆角矩形 27"/>
          <p:cNvSpPr/>
          <p:nvPr/>
        </p:nvSpPr>
        <p:spPr>
          <a:xfrm>
            <a:off x="7104993" y="2176310"/>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基于最小安全距离模型的并道决策模块</a:t>
            </a:r>
          </a:p>
        </p:txBody>
      </p:sp>
      <p:sp>
        <p:nvSpPr>
          <p:cNvPr id="29" name="圆角矩形 28"/>
          <p:cNvSpPr/>
          <p:nvPr/>
        </p:nvSpPr>
        <p:spPr>
          <a:xfrm>
            <a:off x="7091546" y="3962138"/>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基于五次多项式的轨迹规划模块</a:t>
            </a:r>
          </a:p>
        </p:txBody>
      </p:sp>
      <p:sp>
        <p:nvSpPr>
          <p:cNvPr id="30" name="圆角矩形 29"/>
          <p:cNvSpPr/>
          <p:nvPr/>
        </p:nvSpPr>
        <p:spPr>
          <a:xfrm>
            <a:off x="7091546" y="5279944"/>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基于模型预测控制的轨迹跟踪模块</a:t>
            </a:r>
          </a:p>
        </p:txBody>
      </p:sp>
      <p:sp>
        <p:nvSpPr>
          <p:cNvPr id="31" name="圆角矩形 30"/>
          <p:cNvSpPr/>
          <p:nvPr/>
        </p:nvSpPr>
        <p:spPr>
          <a:xfrm>
            <a:off x="9854835" y="3148836"/>
            <a:ext cx="2038389"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a:t>
            </a:r>
            <a:r>
              <a:rPr lang="en-US" altLang="zh-CN" b="1" dirty="0"/>
              <a:t>PID</a:t>
            </a:r>
            <a:r>
              <a:rPr lang="zh-CN" altLang="en-US" b="1" dirty="0"/>
              <a:t>控制的纵向速度调整模块</a:t>
            </a:r>
          </a:p>
        </p:txBody>
      </p:sp>
      <p:cxnSp>
        <p:nvCxnSpPr>
          <p:cNvPr id="24" name="直接箭头连接符 23"/>
          <p:cNvCxnSpPr>
            <a:stCxn id="22" idx="2"/>
          </p:cNvCxnSpPr>
          <p:nvPr/>
        </p:nvCxnSpPr>
        <p:spPr>
          <a:xfrm flipH="1">
            <a:off x="8292662" y="1650124"/>
            <a:ext cx="13446" cy="526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8" idx="2"/>
            <a:endCxn id="29" idx="0"/>
          </p:cNvCxnSpPr>
          <p:nvPr/>
        </p:nvCxnSpPr>
        <p:spPr>
          <a:xfrm flipH="1">
            <a:off x="8292662" y="2977308"/>
            <a:ext cx="13447" cy="9848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9" idx="2"/>
            <a:endCxn id="30" idx="0"/>
          </p:cNvCxnSpPr>
          <p:nvPr/>
        </p:nvCxnSpPr>
        <p:spPr>
          <a:xfrm>
            <a:off x="8292662" y="4763136"/>
            <a:ext cx="0" cy="516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28" idx="3"/>
            <a:endCxn id="31" idx="0"/>
          </p:cNvCxnSpPr>
          <p:nvPr/>
        </p:nvCxnSpPr>
        <p:spPr>
          <a:xfrm>
            <a:off x="9507224" y="2576809"/>
            <a:ext cx="1366806" cy="57202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31" idx="2"/>
            <a:endCxn id="29" idx="3"/>
          </p:cNvCxnSpPr>
          <p:nvPr/>
        </p:nvCxnSpPr>
        <p:spPr>
          <a:xfrm rot="5400000">
            <a:off x="9977503" y="3466109"/>
            <a:ext cx="412803" cy="138025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416" name="图片 1"/>
          <p:cNvPicPr>
            <a:picLocks noChangeAspect="1" noChangeArrowheads="1"/>
          </p:cNvPicPr>
          <p:nvPr/>
        </p:nvPicPr>
        <p:blipFill>
          <a:blip r:embed="rId3">
            <a:extLst>
              <a:ext uri="{28A0092B-C50C-407E-A947-70E740481C1C}">
                <a14:useLocalDpi xmlns:a14="http://schemas.microsoft.com/office/drawing/2010/main" val="0"/>
              </a:ext>
            </a:extLst>
          </a:blip>
          <a:srcRect r="11652" b="1149"/>
          <a:stretch>
            <a:fillRect/>
          </a:stretch>
        </p:blipFill>
        <p:spPr bwMode="auto">
          <a:xfrm>
            <a:off x="783309" y="1532304"/>
            <a:ext cx="4997381" cy="425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文本框 44"/>
          <p:cNvSpPr txBox="1"/>
          <p:nvPr/>
        </p:nvSpPr>
        <p:spPr>
          <a:xfrm>
            <a:off x="9507223" y="2240509"/>
            <a:ext cx="1765738" cy="369332"/>
          </a:xfrm>
          <a:prstGeom prst="rect">
            <a:avLst/>
          </a:prstGeom>
          <a:noFill/>
        </p:spPr>
        <p:txBody>
          <a:bodyPr wrap="square" rtlCol="0">
            <a:spAutoFit/>
          </a:bodyPr>
          <a:lstStyle/>
          <a:p>
            <a:r>
              <a:rPr lang="zh-CN" altLang="en-US" dirty="0">
                <a:solidFill>
                  <a:srgbClr val="375A8D"/>
                </a:solidFill>
              </a:rPr>
              <a:t>未在安全区域</a:t>
            </a:r>
          </a:p>
        </p:txBody>
      </p:sp>
      <p:sp>
        <p:nvSpPr>
          <p:cNvPr id="48" name="文本框 47"/>
          <p:cNvSpPr txBox="1"/>
          <p:nvPr/>
        </p:nvSpPr>
        <p:spPr>
          <a:xfrm>
            <a:off x="8252318" y="3148836"/>
            <a:ext cx="1765738" cy="646331"/>
          </a:xfrm>
          <a:prstGeom prst="rect">
            <a:avLst/>
          </a:prstGeom>
          <a:noFill/>
        </p:spPr>
        <p:txBody>
          <a:bodyPr wrap="square" rtlCol="0">
            <a:spAutoFit/>
          </a:bodyPr>
          <a:lstStyle/>
          <a:p>
            <a:r>
              <a:rPr lang="zh-CN" altLang="en-US" dirty="0">
                <a:solidFill>
                  <a:srgbClr val="375A8D"/>
                </a:solidFill>
              </a:rPr>
              <a:t>位于安</a:t>
            </a:r>
            <a:endParaRPr lang="en-US" altLang="zh-CN" dirty="0">
              <a:solidFill>
                <a:srgbClr val="375A8D"/>
              </a:solidFill>
            </a:endParaRPr>
          </a:p>
          <a:p>
            <a:r>
              <a:rPr lang="zh-CN" altLang="en-US" dirty="0">
                <a:solidFill>
                  <a:srgbClr val="375A8D"/>
                </a:solidFill>
              </a:rPr>
              <a:t>全区域</a:t>
            </a:r>
          </a:p>
        </p:txBody>
      </p:sp>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421088" y="1729450"/>
            <a:ext cx="9505373" cy="980898"/>
            <a:chOff x="1887841" y="1709750"/>
            <a:chExt cx="8626526" cy="980898"/>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3" name="文本框 2"/>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
        <p:nvSpPr>
          <p:cNvPr id="5" name="矩形 4"/>
          <p:cNvSpPr/>
          <p:nvPr/>
        </p:nvSpPr>
        <p:spPr>
          <a:xfrm>
            <a:off x="418308" y="921778"/>
            <a:ext cx="11510934" cy="646331"/>
          </a:xfrm>
          <a:prstGeom prst="rect">
            <a:avLst/>
          </a:prstGeom>
        </p:spPr>
        <p:txBody>
          <a:bodyPr wrap="square">
            <a:spAutoFit/>
          </a:bodyPr>
          <a:lstStyle/>
          <a:p>
            <a:pPr indent="457200"/>
            <a:r>
              <a:rPr lang="zh-CN" altLang="zh-CN" dirty="0">
                <a:latin typeface="Times New Roman" panose="02020603050405020304" pitchFamily="18" charset="0"/>
                <a:ea typeface="楷体" panose="02010609060101010101" pitchFamily="49" charset="-122"/>
                <a:cs typeface="Times New Roman" panose="02020603050405020304" pitchFamily="18" charset="0"/>
              </a:rPr>
              <a:t>建立的</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典型</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交通场景，其中</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20m/s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18m/s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rPr>
              <a:t>20m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车距最迟换道位置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a:latin typeface="Times New Roman" panose="02020603050405020304" pitchFamily="18" charset="0"/>
                <a:ea typeface="楷体" panose="02010609060101010101" pitchFamily="49" charset="-122"/>
              </a:rPr>
              <a:t>50m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rPr>
              <a:t>3.5m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rPr>
              <a:t>5s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ea typeface="楷体" panose="02010609060101010101" pitchFamily="49" charset="-122"/>
            </a:endParaRPr>
          </a:p>
        </p:txBody>
      </p:sp>
      <p:pic>
        <p:nvPicPr>
          <p:cNvPr id="14339" name="图片 104"/>
          <p:cNvPicPr>
            <a:picLocks noChangeAspect="1" noChangeArrowheads="1"/>
          </p:cNvPicPr>
          <p:nvPr/>
        </p:nvPicPr>
        <p:blipFill>
          <a:blip r:embed="rId4">
            <a:extLst>
              <a:ext uri="{28A0092B-C50C-407E-A947-70E740481C1C}">
                <a14:useLocalDpi xmlns:a14="http://schemas.microsoft.com/office/drawing/2010/main" val="0"/>
              </a:ext>
            </a:extLst>
          </a:blip>
          <a:srcRect t="4256" b="1843"/>
          <a:stretch>
            <a:fillRect/>
          </a:stretch>
        </p:blipFill>
        <p:spPr bwMode="auto">
          <a:xfrm>
            <a:off x="1145665" y="3339693"/>
            <a:ext cx="4469075" cy="318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46"/>
          <p:cNvPicPr>
            <a:picLocks noChangeAspect="1" noChangeArrowheads="1"/>
          </p:cNvPicPr>
          <p:nvPr/>
        </p:nvPicPr>
        <p:blipFill>
          <a:blip r:embed="rId5">
            <a:extLst>
              <a:ext uri="{28A0092B-C50C-407E-A947-70E740481C1C}">
                <a14:useLocalDpi xmlns:a14="http://schemas.microsoft.com/office/drawing/2010/main" val="0"/>
              </a:ext>
            </a:extLst>
          </a:blip>
          <a:srcRect t="3017" b="3461"/>
          <a:stretch>
            <a:fillRect/>
          </a:stretch>
        </p:blipFill>
        <p:spPr bwMode="auto">
          <a:xfrm>
            <a:off x="6783932" y="3403391"/>
            <a:ext cx="4181673" cy="30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p:nvPr/>
        </p:nvGrpSpPr>
        <p:grpSpPr>
          <a:xfrm>
            <a:off x="1079536" y="2876561"/>
            <a:ext cx="4617070" cy="3686164"/>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grpSp>
        <p:nvGrpSpPr>
          <p:cNvPr id="24" name="组合 23"/>
          <p:cNvGrpSpPr/>
          <p:nvPr/>
        </p:nvGrpSpPr>
        <p:grpSpPr>
          <a:xfrm>
            <a:off x="6635768" y="2835115"/>
            <a:ext cx="4617070" cy="3686164"/>
            <a:chOff x="12982" y="2587"/>
            <a:chExt cx="5926" cy="5606"/>
          </a:xfrm>
        </p:grpSpPr>
        <p:sp>
          <p:nvSpPr>
            <p:cNvPr id="2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Times New Roman" panose="02020603050405020304" charset="0"/>
                  <a:sym typeface="+mn-ea"/>
                </a:rPr>
                <a:t>A</a:t>
              </a:r>
              <a:r>
                <a:rPr lang="zh-CN" altLang="en-US" sz="1600" b="1" dirty="0">
                  <a:solidFill>
                    <a:schemeClr val="tx1"/>
                  </a:solidFill>
                  <a:latin typeface="+mn-ea"/>
                  <a:cs typeface="Times New Roman" panose="02020603050405020304" charset="0"/>
                  <a:sym typeface="+mn-ea"/>
                </a:rPr>
                <a:t>、</a:t>
              </a:r>
              <a:r>
                <a:rPr lang="en-US" altLang="zh-CN" sz="1600" b="1" dirty="0">
                  <a:solidFill>
                    <a:schemeClr val="tx1"/>
                  </a:solidFill>
                  <a:latin typeface="+mn-ea"/>
                  <a:cs typeface="Times New Roman" panose="02020603050405020304" charset="0"/>
                  <a:sym typeface="+mn-ea"/>
                </a:rPr>
                <a:t>B</a:t>
              </a:r>
              <a:r>
                <a:rPr lang="zh-CN" altLang="en-US" sz="1600" b="1" dirty="0">
                  <a:solidFill>
                    <a:schemeClr val="tx1"/>
                  </a:solidFill>
                  <a:latin typeface="+mn-ea"/>
                  <a:cs typeface="Times New Roman" panose="02020603050405020304" charset="0"/>
                  <a:sym typeface="+mn-ea"/>
                </a:rPr>
                <a:t>两车间相对距离</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63" name="图片 61"/>
          <p:cNvPicPr>
            <a:picLocks noChangeAspect="1" noChangeArrowheads="1"/>
          </p:cNvPicPr>
          <p:nvPr/>
        </p:nvPicPr>
        <p:blipFill>
          <a:blip r:embed="rId5">
            <a:extLst>
              <a:ext uri="{28A0092B-C50C-407E-A947-70E740481C1C}">
                <a14:useLocalDpi xmlns:a14="http://schemas.microsoft.com/office/drawing/2010/main" val="0"/>
              </a:ext>
            </a:extLst>
          </a:blip>
          <a:srcRect l="1582" t="2814" r="1865" b="2850"/>
          <a:stretch>
            <a:fillRect/>
          </a:stretch>
        </p:blipFill>
        <p:spPr bwMode="auto">
          <a:xfrm>
            <a:off x="7603066" y="966611"/>
            <a:ext cx="3425974" cy="251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67"/>
          <p:cNvPicPr>
            <a:picLocks noChangeAspect="1" noChangeArrowheads="1"/>
          </p:cNvPicPr>
          <p:nvPr/>
        </p:nvPicPr>
        <p:blipFill>
          <a:blip r:embed="rId6">
            <a:extLst>
              <a:ext uri="{28A0092B-C50C-407E-A947-70E740481C1C}">
                <a14:useLocalDpi xmlns:a14="http://schemas.microsoft.com/office/drawing/2010/main" val="0"/>
              </a:ext>
            </a:extLst>
          </a:blip>
          <a:srcRect l="792" t="2832" r="2419" b="2673"/>
          <a:stretch>
            <a:fillRect/>
          </a:stretch>
        </p:blipFill>
        <p:spPr bwMode="auto">
          <a:xfrm>
            <a:off x="7449187" y="3851282"/>
            <a:ext cx="3607891" cy="262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工况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8327" y="1278960"/>
            <a:ext cx="6383351" cy="4228462"/>
          </a:xfrm>
          <a:prstGeom prst="rect">
            <a:avLst/>
          </a:prstGeom>
        </p:spPr>
      </p:pic>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extLst>
    <p:ext uri="{E180D4A7-C9FB-4DFB-919C-405C955672EB}">
      <p14:showEvtLst xmlns:p14="http://schemas.microsoft.com/office/powerpoint/2010/main">
        <p14:playEvt time="3844" objId="2"/>
        <p14:stopEvt time="15832" objId="2"/>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432970" y="3461441"/>
            <a:ext cx="5549463" cy="1442061"/>
          </a:xfrm>
          <a:prstGeom prst="rect">
            <a:avLst/>
          </a:prstGeom>
        </p:spPr>
        <p:txBody>
          <a:bodyPr wrap="square">
            <a:spAutoFit/>
          </a:bodyPr>
          <a:lstStyle/>
          <a:p>
            <a:pPr indent="457200" algn="just">
              <a:lnSpc>
                <a:spcPct val="125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28m/s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车初始车速为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 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，距离最迟换道位置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150m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3.5m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6s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rPr>
              <a:t>为了满足乘车舒适性要求，本文选择减速度为</a:t>
            </a:r>
            <a:r>
              <a:rPr lang="en-US" altLang="zh-CN" dirty="0">
                <a:latin typeface="Times New Roman" panose="02020603050405020304" pitchFamily="18" charset="0"/>
                <a:ea typeface="楷体" panose="02010609060101010101" pitchFamily="49" charset="-122"/>
              </a:rPr>
              <a:t>2m/s</a:t>
            </a:r>
            <a:r>
              <a:rPr lang="en-US" altLang="zh-CN" baseline="30000" dirty="0">
                <a:latin typeface="Times New Roman" panose="02020603050405020304" pitchFamily="18" charset="0"/>
                <a:ea typeface="楷体" panose="02010609060101010101" pitchFamily="49" charset="-122"/>
              </a:rPr>
              <a:t>2</a:t>
            </a:r>
            <a:r>
              <a:rPr lang="zh-CN" altLang="en-US" baseline="30000"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p>
        </p:txBody>
      </p:sp>
      <p:grpSp>
        <p:nvGrpSpPr>
          <p:cNvPr id="20" name="组合 19"/>
          <p:cNvGrpSpPr/>
          <p:nvPr/>
        </p:nvGrpSpPr>
        <p:grpSpPr>
          <a:xfrm>
            <a:off x="6797162" y="1357877"/>
            <a:ext cx="4900851" cy="4044439"/>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pic>
        <p:nvPicPr>
          <p:cNvPr id="16386" name="图片 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5344" y="2155739"/>
            <a:ext cx="4676959" cy="31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组合 49"/>
          <p:cNvGrpSpPr/>
          <p:nvPr/>
        </p:nvGrpSpPr>
        <p:grpSpPr>
          <a:xfrm>
            <a:off x="252249" y="2124005"/>
            <a:ext cx="5843751" cy="740650"/>
            <a:chOff x="1887841" y="1709750"/>
            <a:chExt cx="8626526" cy="980898"/>
          </a:xfrm>
        </p:grpSpPr>
        <p:pic>
          <p:nvPicPr>
            <p:cNvPr id="51" name="图片 5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52" name="文本框 51"/>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09" name="图片 88"/>
          <p:cNvPicPr>
            <a:picLocks noChangeAspect="1" noChangeArrowheads="1"/>
          </p:cNvPicPr>
          <p:nvPr/>
        </p:nvPicPr>
        <p:blipFill>
          <a:blip r:embed="rId5">
            <a:extLst>
              <a:ext uri="{28A0092B-C50C-407E-A947-70E740481C1C}">
                <a14:useLocalDpi xmlns:a14="http://schemas.microsoft.com/office/drawing/2010/main" val="0"/>
              </a:ext>
            </a:extLst>
          </a:blip>
          <a:srcRect l="1245" t="1913" r="2922" b="3293"/>
          <a:stretch>
            <a:fillRect/>
          </a:stretch>
        </p:blipFill>
        <p:spPr bwMode="auto">
          <a:xfrm>
            <a:off x="7495330" y="929942"/>
            <a:ext cx="3582573" cy="253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图片 93"/>
          <p:cNvPicPr>
            <a:picLocks noChangeAspect="1" noChangeArrowheads="1"/>
          </p:cNvPicPr>
          <p:nvPr/>
        </p:nvPicPr>
        <p:blipFill>
          <a:blip r:embed="rId6">
            <a:extLst>
              <a:ext uri="{28A0092B-C50C-407E-A947-70E740481C1C}">
                <a14:useLocalDpi xmlns:a14="http://schemas.microsoft.com/office/drawing/2010/main" val="0"/>
              </a:ext>
            </a:extLst>
          </a:blip>
          <a:srcRect l="1271" t="1866" r="1826" b="2696"/>
          <a:stretch>
            <a:fillRect/>
          </a:stretch>
        </p:blipFill>
        <p:spPr bwMode="auto">
          <a:xfrm>
            <a:off x="7601169" y="3889736"/>
            <a:ext cx="3476734" cy="264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工况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3309" y="1319586"/>
            <a:ext cx="6039990" cy="4286445"/>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57351" y="1193728"/>
            <a:ext cx="10366812" cy="744884"/>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研究现状</a:t>
            </a:r>
            <a:endParaRPr lang="en-US" altLang="zh-CN"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轨迹预测技术分类</a:t>
            </a:r>
            <a:r>
              <a:rPr lang="zh-CN" altLang="en-US" sz="1600" dirty="0">
                <a:latin typeface="+mn-ea"/>
                <a:sym typeface="+mn-ea"/>
              </a:rPr>
              <a:t>主要包括以下几种：</a:t>
            </a:r>
            <a:endParaRPr lang="en-US" altLang="zh-CN" sz="1600" dirty="0">
              <a:latin typeface="+mn-ea"/>
              <a:sym typeface="+mn-ea"/>
            </a:endParaRPr>
          </a:p>
        </p:txBody>
      </p:sp>
      <p:sp>
        <p:nvSpPr>
          <p:cNvPr id="5" name="矩形: 圆角 4">
            <a:extLst>
              <a:ext uri="{FF2B5EF4-FFF2-40B4-BE49-F238E27FC236}">
                <a16:creationId xmlns:a16="http://schemas.microsoft.com/office/drawing/2014/main" id="{5413CF5F-84FF-4D9E-BBA5-A034F355A4AA}"/>
              </a:ext>
            </a:extLst>
          </p:cNvPr>
          <p:cNvSpPr/>
          <p:nvPr/>
        </p:nvSpPr>
        <p:spPr>
          <a:xfrm>
            <a:off x="2787649" y="4346089"/>
            <a:ext cx="1031315" cy="1699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4085589" y="4346088"/>
            <a:ext cx="1031315" cy="1699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886164" y="4346087"/>
            <a:ext cx="1031315" cy="1699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153400" y="3930650"/>
            <a:ext cx="3009900" cy="213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153400" y="2711152"/>
            <a:ext cx="3009900" cy="11005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371614" y="4346087"/>
            <a:ext cx="1031315" cy="1699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963" y="2408154"/>
            <a:ext cx="6492856" cy="251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842260" y="5044440"/>
            <a:ext cx="914400" cy="769441"/>
          </a:xfrm>
          <a:prstGeom prst="rect">
            <a:avLst/>
          </a:prstGeom>
          <a:noFill/>
        </p:spPr>
        <p:txBody>
          <a:bodyPr wrap="square" rtlCol="0">
            <a:spAutoFit/>
          </a:bodyPr>
          <a:lstStyle/>
          <a:p>
            <a:r>
              <a:rPr lang="zh-CN" altLang="zh-CN" sz="1100" dirty="0">
                <a:effectLst/>
                <a:latin typeface="Times New Roman" panose="02020603050405020304" pitchFamily="18" charset="0"/>
                <a:ea typeface="宋体" panose="02010600030101010101" pitchFamily="2" charset="-122"/>
                <a:cs typeface="Times New Roman" panose="02020603050405020304" pitchFamily="18" charset="0"/>
              </a:rPr>
              <a:t>恒定速度</a:t>
            </a:r>
            <a:r>
              <a:rPr lang="en-US" altLang="zh-CN" sz="1100" dirty="0">
                <a:effectLst/>
                <a:latin typeface="Times New Roman" panose="02020603050405020304" pitchFamily="18" charset="0"/>
                <a:ea typeface="宋体" panose="02010600030101010101" pitchFamily="2" charset="-122"/>
              </a:rPr>
              <a:t>/</a:t>
            </a:r>
            <a:r>
              <a:rPr lang="zh-CN" altLang="zh-CN" sz="11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en-US" altLang="zh-CN" sz="1100" dirty="0">
                <a:effectLst/>
                <a:latin typeface="Times New Roman" panose="02020603050405020304" pitchFamily="18" charset="0"/>
                <a:ea typeface="宋体" panose="02010600030101010101" pitchFamily="2" charset="-122"/>
              </a:rPr>
              <a:t>/</a:t>
            </a:r>
            <a:r>
              <a:rPr lang="zh-CN" altLang="zh-CN" sz="1100" dirty="0">
                <a:effectLst/>
                <a:latin typeface="Times New Roman" panose="02020603050405020304" pitchFamily="18" charset="0"/>
                <a:ea typeface="宋体" panose="02010600030101010101" pitchFamily="2" charset="-122"/>
                <a:cs typeface="Times New Roman" panose="02020603050405020304" pitchFamily="18" charset="0"/>
              </a:rPr>
              <a:t>转弯和贝叶斯滤波器</a:t>
            </a:r>
            <a:endParaRPr lang="zh-CN" altLang="en-US" sz="11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4156746" y="5044440"/>
            <a:ext cx="914400" cy="600164"/>
          </a:xfrm>
          <a:prstGeom prst="rect">
            <a:avLst/>
          </a:prstGeom>
          <a:noFill/>
        </p:spPr>
        <p:txBody>
          <a:bodyPr wrap="square" rtlCol="0">
            <a:spAutoFit/>
          </a:bodyPr>
          <a:lstStyle/>
          <a:p>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100" dirty="0"/>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交通场景轨迹预测问题建模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Times New Roman" panose="02020603050405020304" pitchFamily="18" charset="0"/>
                <a:ea typeface="微软雅黑" panose="020B0503020204020204" pitchFamily="34" charset="-122"/>
                <a:cs typeface="Times New Roman" panose="02020603050405020304" pitchFamily="18" charset="0"/>
              </a:rPr>
              <a:t>并道策略设计</a:t>
            </a: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243158462"/>
              </p:ext>
            </p:extLst>
          </p:nvPr>
        </p:nvGraphicFramePr>
        <p:xfrm>
          <a:off x="6568579" y="1008274"/>
          <a:ext cx="5262236" cy="5449218"/>
        </p:xfrm>
        <a:graphic>
          <a:graphicData uri="http://schemas.openxmlformats.org/presentationml/2006/ole">
            <mc:AlternateContent xmlns:mc="http://schemas.openxmlformats.org/markup-compatibility/2006">
              <mc:Choice xmlns:v="urn:schemas-microsoft-com:vml" Requires="v">
                <p:oleObj name="Visio" r:id="rId3" imgW="3752957" imgH="3886110" progId="Visio.Drawing.15">
                  <p:embed/>
                </p:oleObj>
              </mc:Choice>
              <mc:Fallback>
                <p:oleObj name="Visio" r:id="rId3" imgW="3752957" imgH="3886110" progId="Visio.Drawing.15">
                  <p:embed/>
                  <p:pic>
                    <p:nvPicPr>
                      <p:cNvPr id="0" name="Object 3"/>
                      <p:cNvPicPr>
                        <a:picLocks noChangeAspect="1" noChangeArrowheads="1"/>
                      </p:cNvPicPr>
                      <p:nvPr/>
                    </p:nvPicPr>
                    <p:blipFill>
                      <a:blip r:embed="rId4"/>
                      <a:srcRect/>
                      <a:stretch>
                        <a:fillRect/>
                      </a:stretch>
                    </p:blipFill>
                    <p:spPr bwMode="auto">
                      <a:xfrm>
                        <a:off x="6568579" y="1008274"/>
                        <a:ext cx="5262236" cy="5449218"/>
                      </a:xfrm>
                      <a:prstGeom prst="rect">
                        <a:avLst/>
                      </a:prstGeom>
                      <a:noFill/>
                    </p:spPr>
                  </p:pic>
                </p:oleObj>
              </mc:Fallback>
            </mc:AlternateContent>
          </a:graphicData>
        </a:graphic>
      </p:graphicFrame>
      <p:grpSp>
        <p:nvGrpSpPr>
          <p:cNvPr id="7" name="组合 6"/>
          <p:cNvGrpSpPr/>
          <p:nvPr/>
        </p:nvGrpSpPr>
        <p:grpSpPr>
          <a:xfrm>
            <a:off x="462573" y="2039916"/>
            <a:ext cx="5797306" cy="1040585"/>
            <a:chOff x="325046" y="1241045"/>
            <a:chExt cx="5797306" cy="1040585"/>
          </a:xfrm>
        </p:grpSpPr>
        <p:pic>
          <p:nvPicPr>
            <p:cNvPr id="1026"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195" y="1241045"/>
              <a:ext cx="5736157" cy="104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325046" y="1419982"/>
              <a:ext cx="3095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宋体" pitchFamily="2" charset="-122"/>
                </a:rPr>
                <a:t>a</a:t>
              </a:r>
              <a:endParaRPr kumimoji="0" lang="zh-CN"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p:txBody>
        </p:sp>
        <p:sp>
          <p:nvSpPr>
            <p:cNvPr id="45" name="Text Box 6"/>
            <p:cNvSpPr txBox="1">
              <a:spLocks noChangeArrowheads="1"/>
            </p:cNvSpPr>
            <p:nvPr/>
          </p:nvSpPr>
          <p:spPr bwMode="auto">
            <a:xfrm>
              <a:off x="325046" y="1760215"/>
              <a:ext cx="3095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rPr>
                <a:t>b</a:t>
              </a:r>
              <a:endParaRPr kumimoji="0" lang="zh-CN" altLang="zh-CN"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grpSp>
      <p:sp>
        <p:nvSpPr>
          <p:cNvPr id="8" name="TextBox 7"/>
          <p:cNvSpPr txBox="1"/>
          <p:nvPr/>
        </p:nvSpPr>
        <p:spPr>
          <a:xfrm>
            <a:off x="274227" y="3565322"/>
            <a:ext cx="6235145" cy="1477328"/>
          </a:xfrm>
          <a:prstGeom prst="rect">
            <a:avLst/>
          </a:prstGeom>
          <a:noFill/>
        </p:spPr>
        <p:txBody>
          <a:bodyPr wrap="square" rtlCol="0">
            <a:spAutoFit/>
          </a:bodyPr>
          <a:lstStyle/>
          <a:p>
            <a:pPr indent="457200">
              <a:lnSpc>
                <a:spcPct val="125000"/>
              </a:lnSpc>
            </a:pPr>
            <a:r>
              <a:rPr lang="zh-CN" altLang="en-US" dirty="0">
                <a:latin typeface="楷体" panose="02010609060101010101" pitchFamily="49" charset="-122"/>
                <a:ea typeface="楷体" panose="02010609060101010101" pitchFamily="49" charset="-122"/>
              </a:rPr>
              <a:t>本文以同向两车道为例对并道场景进行简化，如上图所示，有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楷体" panose="02010609060101010101" pitchFamily="49" charset="-122"/>
                <a:ea typeface="楷体" panose="02010609060101010101" pitchFamily="49" charset="-122"/>
              </a:rPr>
              <a:t>两条车道，其中</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楷体" panose="02010609060101010101" pitchFamily="49" charset="-122"/>
                <a:ea typeface="楷体" panose="02010609060101010101" pitchFamily="49" charset="-122"/>
              </a:rPr>
              <a:t>车道的车辆需要汇入</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楷体" panose="02010609060101010101" pitchFamily="49" charset="-122"/>
                <a:ea typeface="楷体" panose="02010609060101010101" pitchFamily="49" charset="-122"/>
              </a:rPr>
              <a:t>车道方能正常行驶。针对上述并道场景，设计了一种基于最小安全距离换道模型的并道策略。</a:t>
            </a:r>
          </a:p>
        </p:txBody>
      </p:sp>
      <p:grpSp>
        <p:nvGrpSpPr>
          <p:cNvPr id="25" name="组合 24"/>
          <p:cNvGrpSpPr/>
          <p:nvPr/>
        </p:nvGrpSpPr>
        <p:grpSpPr>
          <a:xfrm>
            <a:off x="386195" y="131117"/>
            <a:ext cx="563775" cy="563774"/>
            <a:chOff x="2405755" y="2364444"/>
            <a:chExt cx="1713834" cy="1713832"/>
          </a:xfrm>
        </p:grpSpPr>
        <p:sp>
          <p:nvSpPr>
            <p:cNvPr id="26" name="椭圆 25"/>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7" name="椭圆 26"/>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8"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31059"/>
    </mc:Choice>
    <mc:Fallback xmlns="">
      <p:transition advTm="3105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cs typeface="Times New Roman" panose="02020603050405020304" pitchFamily="18" charset="0"/>
              </a:rPr>
              <a:t>最小安全距离换道模型</a:t>
            </a: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流程图: 过程 10"/>
          <p:cNvSpPr/>
          <p:nvPr/>
        </p:nvSpPr>
        <p:spPr>
          <a:xfrm>
            <a:off x="847724" y="3494919"/>
            <a:ext cx="4876801" cy="2295525"/>
          </a:xfrm>
          <a:prstGeom prst="flowChartProcess">
            <a:avLst/>
          </a:prstGeom>
          <a:noFill/>
          <a:ln>
            <a:solidFill>
              <a:srgbClr val="087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72524" y="4671313"/>
            <a:ext cx="4810127" cy="707886"/>
          </a:xfrm>
          <a:prstGeom prst="rect">
            <a:avLst/>
          </a:prstGeom>
        </p:spPr>
        <p:txBody>
          <a:bodyPr wrap="square">
            <a:spAutoFit/>
          </a:bodyPr>
          <a:lstStyle/>
          <a:p>
            <a:pPr fontAlgn="base">
              <a:spcBef>
                <a:spcPct val="0"/>
              </a:spcBef>
              <a:spcAft>
                <a:spcPct val="0"/>
              </a:spcAft>
            </a:pPr>
            <a:r>
              <a:rPr lang="zh-CN" altLang="zh-CN" sz="2000" dirty="0">
                <a:latin typeface="楷体" panose="02010609060101010101" pitchFamily="49" charset="-122"/>
                <a:ea typeface="楷体" panose="02010609060101010101" pitchFamily="49" charset="-122"/>
                <a:cs typeface="Times New Roman" pitchFamily="18" charset="0"/>
              </a:rPr>
              <a:t>考虑到车辆的行车安全性，车辆停车后应距</a:t>
            </a:r>
            <a:r>
              <a:rPr lang="zh-CN" altLang="en-US" sz="2000" dirty="0">
                <a:latin typeface="楷体" panose="02010609060101010101" pitchFamily="49" charset="-122"/>
                <a:ea typeface="楷体" panose="02010609060101010101" pitchFamily="49" charset="-122"/>
                <a:cs typeface="Times New Roman" pitchFamily="18" charset="0"/>
              </a:rPr>
              <a:t>停车</a:t>
            </a:r>
            <a:r>
              <a:rPr lang="zh-CN" altLang="zh-CN" sz="2000" dirty="0">
                <a:latin typeface="楷体" panose="02010609060101010101" pitchFamily="49" charset="-122"/>
                <a:ea typeface="楷体" panose="02010609060101010101" pitchFamily="49" charset="-122"/>
                <a:cs typeface="Times New Roman" pitchFamily="18" charset="0"/>
              </a:rPr>
              <a:t>线一段距离</a:t>
            </a:r>
            <a:r>
              <a:rPr lang="en-US" altLang="zh-CN" sz="2000" dirty="0">
                <a:latin typeface="楷体" panose="02010609060101010101" pitchFamily="49" charset="-122"/>
                <a:ea typeface="楷体" panose="02010609060101010101" pitchFamily="49" charset="-122"/>
                <a:cs typeface="Times New Roman" pitchFamily="18" charset="0"/>
              </a:rPr>
              <a:t>,</a:t>
            </a:r>
            <a:r>
              <a:rPr lang="zh-CN" altLang="en-US" sz="2000" dirty="0">
                <a:latin typeface="楷体" panose="02010609060101010101" pitchFamily="49" charset="-122"/>
                <a:ea typeface="楷体" panose="02010609060101010101" pitchFamily="49" charset="-122"/>
                <a:cs typeface="Times New Roman" pitchFamily="18" charset="0"/>
              </a:rPr>
              <a:t>得到最迟换道位置为</a:t>
            </a:r>
            <a:r>
              <a:rPr lang="zh-CN" altLang="zh-CN" sz="2000" dirty="0">
                <a:latin typeface="楷体" panose="02010609060101010101" pitchFamily="49" charset="-122"/>
                <a:ea typeface="楷体" panose="02010609060101010101" pitchFamily="49" charset="-122"/>
                <a:cs typeface="Times New Roman" pitchFamily="18" charset="0"/>
              </a:rPr>
              <a:t>：</a:t>
            </a:r>
            <a:endParaRPr lang="en-US" altLang="zh-CN" sz="2000" b="1" dirty="0">
              <a:latin typeface="楷体" pitchFamily="49" charset="-122"/>
              <a:ea typeface="楷体" pitchFamily="49" charset="-122"/>
              <a:cs typeface="Times New Roman" pitchFamily="18" charset="0"/>
            </a:endParaRPr>
          </a:p>
        </p:txBody>
      </p:sp>
      <p:sp>
        <p:nvSpPr>
          <p:cNvPr id="14" name="矩形 13"/>
          <p:cNvSpPr/>
          <p:nvPr/>
        </p:nvSpPr>
        <p:spPr>
          <a:xfrm>
            <a:off x="1928871" y="3599236"/>
            <a:ext cx="2271776" cy="461665"/>
          </a:xfrm>
          <a:prstGeom prst="rect">
            <a:avLst/>
          </a:prstGeom>
        </p:spPr>
        <p:txBody>
          <a:bodyPr wrap="none">
            <a:spAutoFit/>
          </a:bodyPr>
          <a:lstStyle/>
          <a:p>
            <a:pPr lvl="0" indent="228600" fontAlgn="base">
              <a:spcBef>
                <a:spcPct val="0"/>
              </a:spcBef>
              <a:spcAft>
                <a:spcPct val="0"/>
              </a:spcAft>
            </a:pPr>
            <a:r>
              <a:rPr lang="zh-CN" altLang="en-US" sz="2400" b="1" dirty="0">
                <a:latin typeface="楷体" pitchFamily="49" charset="-122"/>
                <a:ea typeface="楷体" pitchFamily="49" charset="-122"/>
                <a:cs typeface="Times New Roman" pitchFamily="18" charset="0"/>
              </a:rPr>
              <a:t>最迟换道位置</a:t>
            </a:r>
            <a:endParaRPr lang="en-US" altLang="zh-CN" sz="2400" b="1" dirty="0">
              <a:latin typeface="楷体" pitchFamily="49" charset="-122"/>
              <a:ea typeface="楷体" pitchFamily="49" charset="-122"/>
              <a:cs typeface="Times New Roman" pitchFamily="18" charset="0"/>
            </a:endParaRPr>
          </a:p>
        </p:txBody>
      </p:sp>
      <p:sp>
        <p:nvSpPr>
          <p:cNvPr id="16" name="矩形 15"/>
          <p:cNvSpPr/>
          <p:nvPr/>
        </p:nvSpPr>
        <p:spPr>
          <a:xfrm>
            <a:off x="6467912" y="3494919"/>
            <a:ext cx="5200213" cy="2295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282914" y="3599235"/>
            <a:ext cx="3278462" cy="461665"/>
          </a:xfrm>
          <a:prstGeom prst="rect">
            <a:avLst/>
          </a:prstGeom>
        </p:spPr>
        <p:txBody>
          <a:bodyPr wrap="none">
            <a:spAutoFit/>
          </a:bodyPr>
          <a:lstStyle/>
          <a:p>
            <a:r>
              <a:rPr lang="zh-CN" altLang="en-US" sz="2400" b="1" dirty="0">
                <a:latin typeface="楷体" pitchFamily="49" charset="-122"/>
                <a:ea typeface="楷体" pitchFamily="49" charset="-122"/>
                <a:cs typeface="Times New Roman" pitchFamily="18" charset="0"/>
              </a:rPr>
              <a:t>最小安全距离换道模型</a:t>
            </a:r>
            <a:endParaRPr lang="zh-CN" altLang="en-US" sz="2400" dirty="0"/>
          </a:p>
        </p:txBody>
      </p:sp>
      <p:pic>
        <p:nvPicPr>
          <p:cNvPr id="2050" name="图片 157"/>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75782" y="1116098"/>
            <a:ext cx="8840435" cy="190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460875133"/>
              </p:ext>
            </p:extLst>
          </p:nvPr>
        </p:nvGraphicFramePr>
        <p:xfrm>
          <a:off x="2045215" y="4373994"/>
          <a:ext cx="2424815" cy="376524"/>
        </p:xfrm>
        <a:graphic>
          <a:graphicData uri="http://schemas.openxmlformats.org/presentationml/2006/ole">
            <mc:AlternateContent xmlns:mc="http://schemas.openxmlformats.org/markup-compatibility/2006">
              <mc:Choice xmlns:v="urn:schemas-microsoft-com:vml" Requires="v">
                <p:oleObj name="Equation" r:id="rId4" imgW="1536033" imgH="241195" progId="Equation.DSMT4">
                  <p:embed/>
                </p:oleObj>
              </mc:Choice>
              <mc:Fallback>
                <p:oleObj name="Equation" r:id="rId4" imgW="1536033" imgH="241195"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215" y="4373994"/>
                        <a:ext cx="2424815" cy="376524"/>
                      </a:xfrm>
                      <a:prstGeom prst="rect">
                        <a:avLst/>
                      </a:prstGeom>
                      <a:noFill/>
                    </p:spPr>
                  </p:pic>
                </p:oleObj>
              </mc:Fallback>
            </mc:AlternateContent>
          </a:graphicData>
        </a:graphic>
      </p:graphicFrame>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9"/>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4206628747"/>
              </p:ext>
            </p:extLst>
          </p:nvPr>
        </p:nvGraphicFramePr>
        <p:xfrm>
          <a:off x="2571119" y="5383831"/>
          <a:ext cx="1346540" cy="405584"/>
        </p:xfrm>
        <a:graphic>
          <a:graphicData uri="http://schemas.openxmlformats.org/presentationml/2006/ole">
            <mc:AlternateContent xmlns:mc="http://schemas.openxmlformats.org/markup-compatibility/2006">
              <mc:Choice xmlns:v="urn:schemas-microsoft-com:vml" Requires="v">
                <p:oleObj name="Equation" r:id="rId6" imgW="787058" imgH="241195" progId="Equation.DSMT4">
                  <p:embed/>
                </p:oleObj>
              </mc:Choice>
              <mc:Fallback>
                <p:oleObj name="Equation" r:id="rId6" imgW="787058" imgH="241195"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1119" y="5383831"/>
                        <a:ext cx="1346540" cy="405584"/>
                      </a:xfrm>
                      <a:prstGeom prst="rect">
                        <a:avLst/>
                      </a:prstGeom>
                      <a:noFill/>
                    </p:spPr>
                  </p:pic>
                </p:oleObj>
              </mc:Fallback>
            </mc:AlternateContent>
          </a:graphicData>
        </a:graphic>
      </p:graphicFrame>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p:cNvGraphicFramePr>
            <a:graphicFrameLocks noChangeAspect="1"/>
          </p:cNvGraphicFramePr>
          <p:nvPr>
            <p:extLst>
              <p:ext uri="{D42A27DB-BD31-4B8C-83A1-F6EECF244321}">
                <p14:modId xmlns:p14="http://schemas.microsoft.com/office/powerpoint/2010/main" val="983575150"/>
              </p:ext>
            </p:extLst>
          </p:nvPr>
        </p:nvGraphicFramePr>
        <p:xfrm>
          <a:off x="6467912" y="4444508"/>
          <a:ext cx="5115531" cy="689805"/>
        </p:xfrm>
        <a:graphic>
          <a:graphicData uri="http://schemas.openxmlformats.org/presentationml/2006/ole">
            <mc:AlternateContent xmlns:mc="http://schemas.openxmlformats.org/markup-compatibility/2006">
              <mc:Choice xmlns:v="urn:schemas-microsoft-com:vml" Requires="v">
                <p:oleObj name="Equation" r:id="rId8" imgW="3746160" imgH="507960" progId="Equation.DSMT4">
                  <p:embed/>
                </p:oleObj>
              </mc:Choice>
              <mc:Fallback>
                <p:oleObj name="Equation" r:id="rId8" imgW="3746160" imgH="507960" progId="Equation.DSMT4">
                  <p:embed/>
                  <p:pic>
                    <p:nvPicPr>
                      <p:cNvPr id="0" name="Object 12"/>
                      <p:cNvPicPr>
                        <a:picLocks noChangeAspect="1" noChangeArrowheads="1"/>
                      </p:cNvPicPr>
                      <p:nvPr/>
                    </p:nvPicPr>
                    <p:blipFill>
                      <a:blip r:embed="rId9"/>
                      <a:srcRect/>
                      <a:stretch>
                        <a:fillRect/>
                      </a:stretch>
                    </p:blipFill>
                    <p:spPr bwMode="auto">
                      <a:xfrm>
                        <a:off x="6467912" y="4444508"/>
                        <a:ext cx="5115531" cy="689805"/>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336926673"/>
              </p:ext>
            </p:extLst>
          </p:nvPr>
        </p:nvGraphicFramePr>
        <p:xfrm>
          <a:off x="8263935" y="5213803"/>
          <a:ext cx="1608166" cy="431459"/>
        </p:xfrm>
        <a:graphic>
          <a:graphicData uri="http://schemas.openxmlformats.org/presentationml/2006/ole">
            <mc:AlternateContent xmlns:mc="http://schemas.openxmlformats.org/markup-compatibility/2006">
              <mc:Choice xmlns:v="urn:schemas-microsoft-com:vml" Requires="v">
                <p:oleObj name="Equation" r:id="rId10" imgW="1041120" imgH="279360" progId="Equation.DSMT4">
                  <p:embed/>
                </p:oleObj>
              </mc:Choice>
              <mc:Fallback>
                <p:oleObj name="Equation" r:id="rId10" imgW="1041120" imgH="279360" progId="Equation.DSMT4">
                  <p:embed/>
                  <p:pic>
                    <p:nvPicPr>
                      <p:cNvPr id="0" name=""/>
                      <p:cNvPicPr/>
                      <p:nvPr/>
                    </p:nvPicPr>
                    <p:blipFill>
                      <a:blip r:embed="rId11"/>
                      <a:stretch>
                        <a:fillRect/>
                      </a:stretch>
                    </p:blipFill>
                    <p:spPr>
                      <a:xfrm>
                        <a:off x="8263935" y="5213803"/>
                        <a:ext cx="1608166" cy="431459"/>
                      </a:xfrm>
                      <a:prstGeom prst="rect">
                        <a:avLst/>
                      </a:prstGeom>
                    </p:spPr>
                  </p:pic>
                </p:oleObj>
              </mc:Fallback>
            </mc:AlternateContent>
          </a:graphicData>
        </a:graphic>
      </p:graphicFrame>
      <p:sp>
        <p:nvSpPr>
          <p:cNvPr id="23" name="矩形 22"/>
          <p:cNvSpPr/>
          <p:nvPr/>
        </p:nvSpPr>
        <p:spPr>
          <a:xfrm>
            <a:off x="1033434" y="4016338"/>
            <a:ext cx="2467342" cy="400110"/>
          </a:xfrm>
          <a:prstGeom prst="rect">
            <a:avLst/>
          </a:prstGeom>
        </p:spPr>
        <p:txBody>
          <a:bodyPr wrap="none">
            <a:spAutoFit/>
          </a:bodyPr>
          <a:lstStyle/>
          <a:p>
            <a:r>
              <a:rPr lang="zh-CN" altLang="zh-CN" sz="2000" dirty="0">
                <a:latin typeface="楷体" panose="02010609060101010101" pitchFamily="49" charset="-122"/>
                <a:ea typeface="楷体" panose="02010609060101010101" pitchFamily="49" charset="-122"/>
                <a:cs typeface="Times New Roman" pitchFamily="18" charset="0"/>
              </a:rPr>
              <a:t>车辆制动距离公式</a:t>
            </a:r>
            <a:r>
              <a:rPr lang="zh-CN" altLang="en-US" dirty="0"/>
              <a:t>：</a:t>
            </a:r>
          </a:p>
        </p:txBody>
      </p:sp>
      <p:sp>
        <p:nvSpPr>
          <p:cNvPr id="24" name="矩形 23"/>
          <p:cNvSpPr/>
          <p:nvPr/>
        </p:nvSpPr>
        <p:spPr>
          <a:xfrm>
            <a:off x="6600233" y="4047116"/>
            <a:ext cx="4339650" cy="369332"/>
          </a:xfrm>
          <a:prstGeom prst="rect">
            <a:avLst/>
          </a:prstGeom>
        </p:spPr>
        <p:txBody>
          <a:bodyPr wrap="none">
            <a:spAutoFit/>
          </a:bodyPr>
          <a:lstStyle/>
          <a:p>
            <a:r>
              <a:rPr lang="zh-CN" altLang="zh-CN" dirty="0">
                <a:latin typeface="楷体" panose="02010609060101010101" pitchFamily="49" charset="-122"/>
                <a:ea typeface="楷体" panose="02010609060101010101" pitchFamily="49" charset="-122"/>
              </a:rPr>
              <a:t>为两车不发生碰撞的纵向最小安全距离</a:t>
            </a:r>
            <a:r>
              <a:rPr lang="zh-CN" altLang="en-US" dirty="0">
                <a:latin typeface="楷体" panose="02010609060101010101" pitchFamily="49" charset="-122"/>
                <a:ea typeface="楷体" panose="02010609060101010101" pitchFamily="49" charset="-122"/>
              </a:rPr>
              <a:t>：</a:t>
            </a:r>
          </a:p>
        </p:txBody>
      </p:sp>
      <p:sp>
        <p:nvSpPr>
          <p:cNvPr id="2" name="文本框 1"/>
          <p:cNvSpPr txBox="1"/>
          <p:nvPr/>
        </p:nvSpPr>
        <p:spPr>
          <a:xfrm>
            <a:off x="4359564" y="2732745"/>
            <a:ext cx="2923350" cy="400110"/>
          </a:xfrm>
          <a:prstGeom prst="rect">
            <a:avLst/>
          </a:prstGeom>
          <a:noFill/>
        </p:spPr>
        <p:txBody>
          <a:bodyPr wrap="square" rtlCol="0">
            <a:spAutoFit/>
          </a:bodyPr>
          <a:lstStyle/>
          <a:p>
            <a:pPr algn="ctr"/>
            <a:r>
              <a:rPr lang="zh-CN" altLang="en-US" sz="2000" dirty="0">
                <a:latin typeface="楷体" panose="02010609060101010101" pitchFamily="49" charset="-122"/>
                <a:ea typeface="楷体" panose="02010609060101010101" pitchFamily="49" charset="-122"/>
              </a:rPr>
              <a:t>并道轨迹示意图</a:t>
            </a:r>
          </a:p>
        </p:txBody>
      </p:sp>
      <p:grpSp>
        <p:nvGrpSpPr>
          <p:cNvPr id="31" name="组合 30"/>
          <p:cNvGrpSpPr/>
          <p:nvPr/>
        </p:nvGrpSpPr>
        <p:grpSpPr>
          <a:xfrm>
            <a:off x="386195" y="131117"/>
            <a:ext cx="563775" cy="563774"/>
            <a:chOff x="2405755" y="2364444"/>
            <a:chExt cx="1713834" cy="1713832"/>
          </a:xfrm>
        </p:grpSpPr>
        <p:sp>
          <p:nvSpPr>
            <p:cNvPr id="33" name="椭圆 32"/>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4" name="椭圆 33"/>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5"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48216029"/>
      </p:ext>
    </p:extLst>
  </p:cSld>
  <p:clrMapOvr>
    <a:masterClrMapping/>
  </p:clrMapOvr>
  <mc:AlternateContent xmlns:mc="http://schemas.openxmlformats.org/markup-compatibility/2006" xmlns:p14="http://schemas.microsoft.com/office/powerpoint/2010/main">
    <mc:Choice Requires="p14">
      <p:transition p14:dur="0" advTm="48041"/>
    </mc:Choice>
    <mc:Fallback xmlns="">
      <p:transition advTm="4804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78624"/>
            <a:ext cx="5024227"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cs typeface="Times New Roman" panose="02020603050405020304" pitchFamily="18" charset="0"/>
              </a:rPr>
              <a:t>并道车辆</a:t>
            </a:r>
            <a:r>
              <a:rPr lang="zh-CN" altLang="en-US" sz="2300" dirty="0">
                <a:solidFill>
                  <a:srgbClr val="224982"/>
                </a:solidFill>
                <a:latin typeface="微软雅黑" panose="020B0503020204020204" pitchFamily="34" charset="-122"/>
                <a:ea typeface="微软雅黑" panose="020B0503020204020204" pitchFamily="34" charset="-122"/>
              </a:rPr>
              <a:t>安全区域划分</a:t>
            </a: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9"/>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7" name="图片 1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44" y="2551026"/>
            <a:ext cx="4956669" cy="355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组合 27"/>
          <p:cNvGrpSpPr/>
          <p:nvPr/>
        </p:nvGrpSpPr>
        <p:grpSpPr>
          <a:xfrm>
            <a:off x="711198" y="1873395"/>
            <a:ext cx="5209309" cy="4251676"/>
            <a:chOff x="12982" y="2587"/>
            <a:chExt cx="5926" cy="5606"/>
          </a:xfrm>
        </p:grpSpPr>
        <p:sp>
          <p:nvSpPr>
            <p:cNvPr id="2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纵向匀速换道工况</a:t>
              </a:r>
              <a:endParaRPr lang="en-US" altLang="zh-CN" sz="1600" b="1" dirty="0">
                <a:solidFill>
                  <a:schemeClr val="tx1"/>
                </a:solidFill>
                <a:latin typeface="+mn-ea"/>
                <a:cs typeface="Times New Roman" panose="02020603050405020304" charset="0"/>
                <a:sym typeface="+mn-ea"/>
              </a:endParaRPr>
            </a:p>
          </p:txBody>
        </p:sp>
      </p:grpSp>
      <p:pic>
        <p:nvPicPr>
          <p:cNvPr id="31" name="图片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870" y="2584876"/>
            <a:ext cx="4949225" cy="362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组合 32"/>
          <p:cNvGrpSpPr/>
          <p:nvPr/>
        </p:nvGrpSpPr>
        <p:grpSpPr>
          <a:xfrm>
            <a:off x="6244163" y="1900568"/>
            <a:ext cx="5412510" cy="4224503"/>
            <a:chOff x="12982" y="2587"/>
            <a:chExt cx="5926" cy="5606"/>
          </a:xfrm>
        </p:grpSpPr>
        <p:sp>
          <p:nvSpPr>
            <p:cNvPr id="34"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并道前纵向速度调整工况</a:t>
              </a:r>
              <a:endParaRPr lang="en-US" altLang="zh-CN" sz="1600" b="1" dirty="0">
                <a:solidFill>
                  <a:schemeClr val="tx1"/>
                </a:solidFill>
                <a:latin typeface="+mn-ea"/>
                <a:cs typeface="Times New Roman" panose="02020603050405020304" charset="0"/>
                <a:sym typeface="+mn-ea"/>
              </a:endParaRPr>
            </a:p>
          </p:txBody>
        </p:sp>
      </p:grpSp>
      <p:sp>
        <p:nvSpPr>
          <p:cNvPr id="7" name="矩形 6"/>
          <p:cNvSpPr/>
          <p:nvPr/>
        </p:nvSpPr>
        <p:spPr>
          <a:xfrm>
            <a:off x="632690" y="941344"/>
            <a:ext cx="11023983" cy="784830"/>
          </a:xfrm>
          <a:prstGeom prst="rect">
            <a:avLst/>
          </a:prstGeom>
        </p:spPr>
        <p:txBody>
          <a:bodyPr wrap="square">
            <a:spAutoFit/>
          </a:bodyPr>
          <a:lstStyle/>
          <a:p>
            <a:pPr lvl="0" indent="457200" algn="just">
              <a:lnSpc>
                <a:spcPct val="125000"/>
              </a:lnSpc>
            </a:pPr>
            <a:r>
              <a:rPr lang="zh-CN" altLang="en-US" dirty="0">
                <a:latin typeface="Times New Roman" panose="02020603050405020304" pitchFamily="18" charset="0"/>
                <a:ea typeface="楷体" panose="02010609060101010101" pitchFamily="49" charset="-122"/>
              </a:rPr>
              <a:t>据统计，车辆能够平稳且快速完成换道过程的换道时间为</a:t>
            </a:r>
            <a:r>
              <a:rPr lang="en-US" altLang="zh-CN" dirty="0">
                <a:latin typeface="Times New Roman" panose="02020603050405020304" pitchFamily="18" charset="0"/>
                <a:ea typeface="楷体" panose="02010609060101010101" pitchFamily="49" charset="-122"/>
              </a:rPr>
              <a:t>3~5s</a:t>
            </a:r>
            <a:r>
              <a:rPr lang="zh-CN" altLang="en-US" dirty="0">
                <a:latin typeface="Times New Roman" panose="02020603050405020304" pitchFamily="18" charset="0"/>
                <a:ea typeface="楷体" panose="02010609060101010101" pitchFamily="49" charset="-122"/>
              </a:rPr>
              <a:t>，对应的临界换道碰撞时间为</a:t>
            </a:r>
            <a:r>
              <a:rPr lang="en-US" altLang="zh-CN" dirty="0">
                <a:latin typeface="Times New Roman" panose="02020603050405020304" pitchFamily="18" charset="0"/>
                <a:ea typeface="楷体" panose="02010609060101010101" pitchFamily="49" charset="-122"/>
              </a:rPr>
              <a:t>1.8~3s</a:t>
            </a:r>
            <a:r>
              <a:rPr lang="zh-CN" altLang="en-US" dirty="0">
                <a:latin typeface="Times New Roman" panose="02020603050405020304" pitchFamily="18" charset="0"/>
                <a:ea typeface="楷体" panose="02010609060101010101" pitchFamily="49" charset="-122"/>
              </a:rPr>
              <a:t>左右</a:t>
            </a:r>
            <a:r>
              <a:rPr lang="zh-CN" altLang="en-US" dirty="0"/>
              <a:t>。</a:t>
            </a:r>
            <a:r>
              <a:rPr lang="zh-CN" altLang="en-US" dirty="0">
                <a:solidFill>
                  <a:prstClr val="black"/>
                </a:solidFill>
                <a:latin typeface="Times New Roman" panose="02020603050405020304" pitchFamily="18" charset="0"/>
                <a:ea typeface="楷体" panose="02010609060101010101" pitchFamily="49" charset="-122"/>
              </a:rPr>
              <a:t>设定道路宽度为</a:t>
            </a:r>
            <a:r>
              <a:rPr lang="en-US" altLang="zh-CN" dirty="0">
                <a:solidFill>
                  <a:prstClr val="black"/>
                </a:solidFill>
                <a:latin typeface="Times New Roman" panose="02020603050405020304" pitchFamily="18" charset="0"/>
                <a:ea typeface="楷体" panose="02010609060101010101" pitchFamily="49" charset="-122"/>
              </a:rPr>
              <a:t>3.5m</a:t>
            </a:r>
            <a:r>
              <a:rPr lang="zh-CN" altLang="en-US" dirty="0">
                <a:solidFill>
                  <a:prstClr val="black"/>
                </a:solidFill>
                <a:latin typeface="Times New Roman" panose="02020603050405020304" pitchFamily="18" charset="0"/>
                <a:ea typeface="楷体" panose="02010609060101010101" pitchFamily="49" charset="-122"/>
              </a:rPr>
              <a:t>，换道时间为</a:t>
            </a:r>
            <a:r>
              <a:rPr lang="en-US" altLang="zh-CN" dirty="0">
                <a:solidFill>
                  <a:prstClr val="black"/>
                </a:solidFill>
                <a:latin typeface="Times New Roman" panose="02020603050405020304" pitchFamily="18" charset="0"/>
                <a:ea typeface="楷体" panose="02010609060101010101" pitchFamily="49" charset="-122"/>
              </a:rPr>
              <a:t>5s</a:t>
            </a:r>
            <a:r>
              <a:rPr lang="zh-CN" altLang="en-US" dirty="0">
                <a:solidFill>
                  <a:prstClr val="black"/>
                </a:solidFill>
                <a:latin typeface="Times New Roman" panose="02020603050405020304" pitchFamily="18" charset="0"/>
                <a:ea typeface="楷体" panose="02010609060101010101" pitchFamily="49" charset="-122"/>
              </a:rPr>
              <a:t>，则临界碰撞时间为</a:t>
            </a:r>
            <a:r>
              <a:rPr lang="en-US" altLang="zh-CN" dirty="0">
                <a:solidFill>
                  <a:prstClr val="black"/>
                </a:solidFill>
                <a:latin typeface="Times New Roman" panose="02020603050405020304" pitchFamily="18" charset="0"/>
                <a:ea typeface="楷体" panose="02010609060101010101" pitchFamily="49" charset="-122"/>
              </a:rPr>
              <a:t>3s</a:t>
            </a:r>
            <a:r>
              <a:rPr lang="zh-CN" altLang="en-US" dirty="0">
                <a:solidFill>
                  <a:prstClr val="black"/>
                </a:solidFill>
                <a:latin typeface="Times New Roman" panose="02020603050405020304" pitchFamily="18" charset="0"/>
                <a:ea typeface="楷体" panose="02010609060101010101" pitchFamily="49" charset="-122"/>
              </a:rPr>
              <a:t>。</a:t>
            </a:r>
          </a:p>
        </p:txBody>
      </p:sp>
      <p:grpSp>
        <p:nvGrpSpPr>
          <p:cNvPr id="43" name="组合 42"/>
          <p:cNvGrpSpPr/>
          <p:nvPr/>
        </p:nvGrpSpPr>
        <p:grpSpPr>
          <a:xfrm>
            <a:off x="386195" y="131117"/>
            <a:ext cx="563775" cy="563774"/>
            <a:chOff x="2405755" y="2364444"/>
            <a:chExt cx="1713834" cy="1713832"/>
          </a:xfrm>
        </p:grpSpPr>
        <p:sp>
          <p:nvSpPr>
            <p:cNvPr id="44" name="椭圆 43"/>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5" name="椭圆 44"/>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6"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10233467"/>
      </p:ext>
    </p:extLst>
  </p:cSld>
  <p:clrMapOvr>
    <a:masterClrMapping/>
  </p:clrMapOvr>
  <mc:AlternateContent xmlns:mc="http://schemas.openxmlformats.org/markup-compatibility/2006" xmlns:p14="http://schemas.microsoft.com/office/powerpoint/2010/main">
    <mc:Choice Requires="p14">
      <p:transition p14:dur="0" advTm="76203"/>
    </mc:Choice>
    <mc:Fallback xmlns="">
      <p:transition advTm="7620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5.8|8.3|2.3"/>
</p:tagLst>
</file>

<file path=ppt/tags/tag2.xml><?xml version="1.0" encoding="utf-8"?>
<p:tagLst xmlns:a="http://schemas.openxmlformats.org/drawingml/2006/main" xmlns:r="http://schemas.openxmlformats.org/officeDocument/2006/relationships" xmlns:p="http://schemas.openxmlformats.org/presentationml/2006/main">
  <p:tag name="TIMING" val="|27.2|5.8"/>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2393</TotalTime>
  <Words>2672</Words>
  <Application>Microsoft Office PowerPoint</Application>
  <PresentationFormat>宽屏</PresentationFormat>
  <Paragraphs>264</Paragraphs>
  <Slides>29</Slides>
  <Notes>29</Notes>
  <HiddenSlides>0</HiddenSlides>
  <MMClips>2</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29</vt:i4>
      </vt:variant>
    </vt:vector>
  </HeadingPairs>
  <TitlesOfParts>
    <vt:vector size="42" baseType="lpstr">
      <vt:lpstr>方正兰亭中黑_GBK</vt:lpstr>
      <vt:lpstr>楷体</vt:lpstr>
      <vt:lpstr>宋体</vt:lpstr>
      <vt:lpstr>微软雅黑</vt:lpstr>
      <vt:lpstr>Arial</vt:lpstr>
      <vt:lpstr>Calibri</vt:lpstr>
      <vt:lpstr>Calibri Light</vt:lpstr>
      <vt:lpstr>Impact</vt:lpstr>
      <vt:lpstr>Times New Roman</vt:lpstr>
      <vt:lpstr>Wingdings</vt:lpstr>
      <vt:lpstr>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299</cp:revision>
  <dcterms:created xsi:type="dcterms:W3CDTF">2018-11-15T04:34:00Z</dcterms:created>
  <dcterms:modified xsi:type="dcterms:W3CDTF">2021-05-27T11:59:41Z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